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Layouts/slideLayout6.xml" ContentType="application/vnd.openxmlformats-officedocument.presentationml.slideLayout+xml"/>
  <Override PartName="/ppt/notesSlides/notesSlide38.xml" ContentType="application/vnd.openxmlformats-officedocument.presentationml.notesSlide+xml"/>
  <Override PartName="/ppt/notesSlides/notesSlide49.xml" ContentType="application/vnd.openxmlformats-officedocument.presentationml.notesSlide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Override PartName="/ppt/notesSlides/notesSlide45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notesSlides/notesSlide34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notesSlides/notesSlide23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8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46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44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42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notesSlides/notesSlide29.xml" ContentType="application/vnd.openxmlformats-officedocument.presentationml.notesSlide+xml"/>
  <Override PartName="/ppt/notesSlides/notesSlide47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notesSlides/notesSlide18.xml" ContentType="application/vnd.openxmlformats-officedocument.presentationml.notesSlide+xml"/>
  <Override PartName="/ppt/notesSlides/notesSlide36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notesSlides/notesSlide25.xml" ContentType="application/vnd.openxmlformats-officedocument.presentationml.notesSlide+xml"/>
  <Override PartName="/ppt/notesSlides/notesSlide43.xml" ContentType="application/vnd.openxmlformats-officedocument.presentationml.notes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10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56" r:id="rId1"/>
  </p:sldMasterIdLst>
  <p:notesMasterIdLst>
    <p:notesMasterId r:id="rId61"/>
  </p:notesMasterIdLst>
  <p:sldIdLst>
    <p:sldId id="467" r:id="rId2"/>
    <p:sldId id="399" r:id="rId3"/>
    <p:sldId id="455" r:id="rId4"/>
    <p:sldId id="351" r:id="rId5"/>
    <p:sldId id="397" r:id="rId6"/>
    <p:sldId id="346" r:id="rId7"/>
    <p:sldId id="363" r:id="rId8"/>
    <p:sldId id="272" r:id="rId9"/>
    <p:sldId id="468" r:id="rId10"/>
    <p:sldId id="400" r:id="rId11"/>
    <p:sldId id="371" r:id="rId12"/>
    <p:sldId id="315" r:id="rId13"/>
    <p:sldId id="431" r:id="rId14"/>
    <p:sldId id="402" r:id="rId15"/>
    <p:sldId id="423" r:id="rId16"/>
    <p:sldId id="464" r:id="rId17"/>
    <p:sldId id="401" r:id="rId18"/>
    <p:sldId id="435" r:id="rId19"/>
    <p:sldId id="405" r:id="rId20"/>
    <p:sldId id="443" r:id="rId21"/>
    <p:sldId id="460" r:id="rId22"/>
    <p:sldId id="461" r:id="rId23"/>
    <p:sldId id="424" r:id="rId24"/>
    <p:sldId id="409" r:id="rId25"/>
    <p:sldId id="448" r:id="rId26"/>
    <p:sldId id="462" r:id="rId27"/>
    <p:sldId id="469" r:id="rId28"/>
    <p:sldId id="473" r:id="rId29"/>
    <p:sldId id="470" r:id="rId30"/>
    <p:sldId id="277" r:id="rId31"/>
    <p:sldId id="454" r:id="rId32"/>
    <p:sldId id="354" r:id="rId33"/>
    <p:sldId id="437" r:id="rId34"/>
    <p:sldId id="452" r:id="rId35"/>
    <p:sldId id="453" r:id="rId36"/>
    <p:sldId id="456" r:id="rId37"/>
    <p:sldId id="411" r:id="rId38"/>
    <p:sldId id="412" r:id="rId39"/>
    <p:sldId id="421" r:id="rId40"/>
    <p:sldId id="413" r:id="rId41"/>
    <p:sldId id="414" r:id="rId42"/>
    <p:sldId id="415" r:id="rId43"/>
    <p:sldId id="416" r:id="rId44"/>
    <p:sldId id="418" r:id="rId45"/>
    <p:sldId id="419" r:id="rId46"/>
    <p:sldId id="420" r:id="rId47"/>
    <p:sldId id="422" r:id="rId48"/>
    <p:sldId id="439" r:id="rId49"/>
    <p:sldId id="457" r:id="rId50"/>
    <p:sldId id="440" r:id="rId51"/>
    <p:sldId id="441" r:id="rId52"/>
    <p:sldId id="425" r:id="rId53"/>
    <p:sldId id="444" r:id="rId54"/>
    <p:sldId id="446" r:id="rId55"/>
    <p:sldId id="447" r:id="rId56"/>
    <p:sldId id="449" r:id="rId57"/>
    <p:sldId id="450" r:id="rId58"/>
    <p:sldId id="463" r:id="rId59"/>
    <p:sldId id="451" r:id="rId6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4A03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1691" autoAdjust="0"/>
    <p:restoredTop sz="66410" autoAdjust="0"/>
  </p:normalViewPr>
  <p:slideViewPr>
    <p:cSldViewPr>
      <p:cViewPr>
        <p:scale>
          <a:sx n="60" d="100"/>
          <a:sy n="60" d="100"/>
        </p:scale>
        <p:origin x="-1728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600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>
        <p:scale>
          <a:sx n="100" d="100"/>
          <a:sy n="100" d="100"/>
        </p:scale>
        <p:origin x="-1794" y="1272"/>
      </p:cViewPr>
      <p:guideLst>
        <p:guide orient="horz" pos="2880"/>
        <p:guide pos="2160"/>
      </p:guideLst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066094-9344-4048-95D6-96AB7C771904}" type="datetimeFigureOut">
              <a:rPr lang="en-US" smtClean="0"/>
              <a:pPr/>
              <a:t>3/11/2015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817E9C-4E8E-4BDF-98C3-D1DFFA819ED4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Project </a:t>
            </a:r>
            <a:r>
              <a:rPr lang="en-US" dirty="0" err="1" smtClean="0"/>
              <a:t>ive</a:t>
            </a:r>
            <a:r>
              <a:rPr lang="en-US" dirty="0" smtClean="0"/>
              <a:t> been working during my time</a:t>
            </a:r>
            <a:r>
              <a:rPr lang="en-US" baseline="0" dirty="0" smtClean="0"/>
              <a:t> here as a graduate student</a:t>
            </a:r>
          </a:p>
          <a:p>
            <a:r>
              <a:rPr lang="en-US" baseline="0" dirty="0" smtClean="0"/>
              <a:t>When I first started working on it, it was just a cool idea my advisors had</a:t>
            </a:r>
          </a:p>
          <a:p>
            <a:r>
              <a:rPr lang="en-US" baseline="0" dirty="0" smtClean="0"/>
              <a:t>Didn’t know if </a:t>
            </a:r>
            <a:r>
              <a:rPr lang="en-US" baseline="0" dirty="0" err="1" smtClean="0"/>
              <a:t>if</a:t>
            </a:r>
            <a:r>
              <a:rPr lang="en-US" baseline="0" dirty="0" smtClean="0"/>
              <a:t> would even work</a:t>
            </a:r>
          </a:p>
          <a:p>
            <a:r>
              <a:rPr lang="en-US" baseline="0" dirty="0" smtClean="0"/>
              <a:t>Today </a:t>
            </a:r>
            <a:r>
              <a:rPr lang="en-US" baseline="0" dirty="0" err="1" smtClean="0"/>
              <a:t>im</a:t>
            </a:r>
            <a:r>
              <a:rPr lang="en-US" baseline="0" dirty="0" smtClean="0"/>
              <a:t> showing the progress we have made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smtClean="0">
                <a:solidFill>
                  <a:schemeClr val="bg1"/>
                </a:solidFill>
              </a:rPr>
              <a:t>SLIDE</a:t>
            </a: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smtClean="0">
                <a:solidFill>
                  <a:schemeClr val="bg1"/>
                </a:solidFill>
              </a:rPr>
              <a:t>Before we can characterize;</a:t>
            </a: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aseline="0" dirty="0" smtClean="0">
                <a:solidFill>
                  <a:schemeClr val="bg1"/>
                </a:solidFill>
              </a:rPr>
              <a:t>First Determine if  organizational patterns </a:t>
            </a:r>
            <a:r>
              <a:rPr lang="en-US" sz="2000" b="1" baseline="0" dirty="0" smtClean="0">
                <a:solidFill>
                  <a:schemeClr val="bg1"/>
                </a:solidFill>
              </a:rPr>
              <a:t>similar throughout individual </a:t>
            </a:r>
            <a:r>
              <a:rPr lang="en-US" sz="2000" baseline="0" dirty="0" smtClean="0">
                <a:solidFill>
                  <a:schemeClr val="bg1"/>
                </a:solidFill>
              </a:rPr>
              <a:t>thymus </a:t>
            </a:r>
            <a:r>
              <a:rPr lang="en-US" sz="2000" b="1" baseline="0" dirty="0" smtClean="0">
                <a:solidFill>
                  <a:schemeClr val="bg1"/>
                </a:solidFill>
              </a:rPr>
              <a:t>and </a:t>
            </a:r>
            <a:r>
              <a:rPr lang="en-US" sz="2000" b="1" baseline="0" dirty="0" err="1" smtClean="0">
                <a:solidFill>
                  <a:schemeClr val="bg1"/>
                </a:solidFill>
              </a:rPr>
              <a:t>bt</a:t>
            </a:r>
            <a:r>
              <a:rPr lang="en-US" sz="2000" b="1" baseline="0" dirty="0" smtClean="0">
                <a:solidFill>
                  <a:schemeClr val="bg1"/>
                </a:solidFill>
              </a:rPr>
              <a:t> WT </a:t>
            </a:r>
            <a:r>
              <a:rPr lang="en-US" sz="2000" b="1" baseline="0" dirty="0" err="1" smtClean="0">
                <a:solidFill>
                  <a:schemeClr val="bg1"/>
                </a:solidFill>
              </a:rPr>
              <a:t>thym</a:t>
            </a:r>
            <a:r>
              <a:rPr lang="en-US" sz="2000" baseline="0" dirty="0" err="1" smtClean="0">
                <a:solidFill>
                  <a:schemeClr val="bg1"/>
                </a:solidFill>
              </a:rPr>
              <a:t>ii</a:t>
            </a:r>
            <a:r>
              <a:rPr lang="en-US" sz="2000" baseline="0" dirty="0" smtClean="0">
                <a:solidFill>
                  <a:schemeClr val="bg1"/>
                </a:solidFill>
              </a:rPr>
              <a:t> samples of </a:t>
            </a:r>
            <a:r>
              <a:rPr lang="en-US" sz="2000" b="1" baseline="0" dirty="0" smtClean="0">
                <a:solidFill>
                  <a:schemeClr val="bg1"/>
                </a:solidFill>
              </a:rPr>
              <a:t>same genotype and age</a:t>
            </a: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baseline="0" dirty="0" smtClean="0">
              <a:solidFill>
                <a:schemeClr val="bg1"/>
              </a:solidFill>
            </a:endParaRP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aseline="0" dirty="0" smtClean="0">
                <a:solidFill>
                  <a:schemeClr val="bg1"/>
                </a:solidFill>
              </a:rPr>
              <a:t>If they are-develop a general model to characterize this organization that can use for comparisons</a:t>
            </a: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baseline="0" dirty="0" smtClean="0">
              <a:solidFill>
                <a:schemeClr val="bg1"/>
              </a:solidFill>
            </a:endParaRP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aseline="0" dirty="0" smtClean="0">
                <a:solidFill>
                  <a:schemeClr val="bg1"/>
                </a:solidFill>
              </a:rPr>
              <a:t>Determine this through the use of K means clustering</a:t>
            </a:r>
            <a:endParaRPr lang="en-US" sz="2000" dirty="0" smtClean="0">
              <a:solidFill>
                <a:schemeClr val="bg1"/>
              </a:solidFill>
            </a:endParaRP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dirty="0" smtClean="0">
              <a:solidFill>
                <a:schemeClr val="bg1"/>
              </a:solidFill>
            </a:endParaRP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b="1" baseline="0" dirty="0" smtClean="0">
              <a:solidFill>
                <a:schemeClr val="bg1"/>
              </a:solidFill>
            </a:endParaRP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 typeface="Arial" pitchFamily="34" charset="0"/>
              <a:buChar char="•"/>
            </a:pPr>
            <a:r>
              <a:rPr lang="en-US" sz="1200" dirty="0" smtClean="0">
                <a:solidFill>
                  <a:schemeClr val="bg2"/>
                </a:solidFill>
              </a:rPr>
              <a:t>K-means clustering is a </a:t>
            </a:r>
            <a:r>
              <a:rPr lang="en-US" sz="1200" b="1" dirty="0" smtClean="0">
                <a:solidFill>
                  <a:schemeClr val="bg2"/>
                </a:solidFill>
              </a:rPr>
              <a:t>data mining</a:t>
            </a:r>
            <a:r>
              <a:rPr lang="en-US" sz="1200" b="1" baseline="0" dirty="0" smtClean="0">
                <a:solidFill>
                  <a:schemeClr val="bg2"/>
                </a:solidFill>
              </a:rPr>
              <a:t> technique </a:t>
            </a:r>
            <a:r>
              <a:rPr lang="en-US" sz="1200" baseline="0" dirty="0" smtClean="0">
                <a:solidFill>
                  <a:schemeClr val="bg2"/>
                </a:solidFill>
              </a:rPr>
              <a:t>that uses an</a:t>
            </a:r>
            <a:r>
              <a:rPr lang="en-US" sz="1200" dirty="0" smtClean="0">
                <a:solidFill>
                  <a:schemeClr val="bg2"/>
                </a:solidFill>
              </a:rPr>
              <a:t> algorithm to cluster observations with observations they are most similar</a:t>
            </a:r>
            <a:r>
              <a:rPr lang="en-US" sz="1200" baseline="0" dirty="0" smtClean="0">
                <a:solidFill>
                  <a:schemeClr val="bg2"/>
                </a:solidFill>
              </a:rPr>
              <a:t> to</a:t>
            </a:r>
          </a:p>
          <a:p>
            <a:pPr>
              <a:buFont typeface="Arial" pitchFamily="34" charset="0"/>
              <a:buChar char="•"/>
            </a:pPr>
            <a:r>
              <a:rPr lang="en-US" sz="1200" dirty="0" smtClean="0">
                <a:solidFill>
                  <a:schemeClr val="bg2"/>
                </a:solidFill>
              </a:rPr>
              <a:t> The algorithm clusters observations into k groups, where k is provided as an </a:t>
            </a:r>
            <a:r>
              <a:rPr lang="en-US" sz="1200" b="1" dirty="0" smtClean="0">
                <a:solidFill>
                  <a:schemeClr val="bg2"/>
                </a:solidFill>
              </a:rPr>
              <a:t>input</a:t>
            </a:r>
            <a:r>
              <a:rPr lang="en-US" sz="1200" dirty="0" smtClean="0">
                <a:solidFill>
                  <a:schemeClr val="bg2"/>
                </a:solidFill>
              </a:rPr>
              <a:t> parameter.</a:t>
            </a:r>
          </a:p>
          <a:p>
            <a:pPr>
              <a:buFont typeface="Arial" pitchFamily="34" charset="0"/>
              <a:buChar char="•"/>
            </a:pPr>
            <a:r>
              <a:rPr lang="en-US" sz="1200" dirty="0" smtClean="0">
                <a:solidFill>
                  <a:schemeClr val="bg2"/>
                </a:solidFill>
              </a:rPr>
              <a:t>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sz="1200" dirty="0" smtClean="0">
                <a:solidFill>
                  <a:schemeClr val="bg2"/>
                </a:solidFill>
              </a:rPr>
              <a:t>GENERAL overview of how</a:t>
            </a:r>
            <a:r>
              <a:rPr lang="en-US" sz="1200" baseline="0" dirty="0" smtClean="0">
                <a:solidFill>
                  <a:schemeClr val="bg2"/>
                </a:solidFill>
              </a:rPr>
              <a:t> </a:t>
            </a:r>
            <a:r>
              <a:rPr lang="en-US" sz="1200" baseline="0" dirty="0" err="1" smtClean="0">
                <a:solidFill>
                  <a:schemeClr val="bg2"/>
                </a:solidFill>
              </a:rPr>
              <a:t>Kmeans</a:t>
            </a:r>
            <a:r>
              <a:rPr lang="en-US" sz="1200" baseline="0" dirty="0" smtClean="0">
                <a:solidFill>
                  <a:schemeClr val="bg2"/>
                </a:solidFill>
              </a:rPr>
              <a:t> works</a:t>
            </a:r>
            <a:endParaRPr lang="en-US" sz="1200" dirty="0" smtClean="0">
              <a:solidFill>
                <a:schemeClr val="bg2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en-US" sz="1200" dirty="0" smtClean="0">
                <a:solidFill>
                  <a:schemeClr val="bg2"/>
                </a:solidFill>
              </a:rPr>
              <a:t>GO OVER IMAGE</a:t>
            </a:r>
          </a:p>
          <a:p>
            <a:pPr>
              <a:buFont typeface="Arial" pitchFamily="34" charset="0"/>
              <a:buChar char="•"/>
            </a:pPr>
            <a:endParaRPr lang="en-US" sz="1200" dirty="0" smtClean="0">
              <a:solidFill>
                <a:schemeClr val="bg2"/>
              </a:solidFill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baseline="0" dirty="0" smtClean="0"/>
              <a:t>Minimize difference within a cluster and maximize difference between</a:t>
            </a:r>
          </a:p>
          <a:p>
            <a:endParaRPr lang="en-US" dirty="0" smtClean="0"/>
          </a:p>
          <a:p>
            <a:r>
              <a:rPr lang="en-US" dirty="0" smtClean="0"/>
              <a:t>WE CHOSE TO USE K MEANS AS OPPOSED TO OTHER CLUSTERING METHODS BECAUSE:</a:t>
            </a:r>
          </a:p>
          <a:p>
            <a:r>
              <a:rPr lang="en-US" dirty="0" smtClean="0"/>
              <a:t>	CAN CHOOSE</a:t>
            </a:r>
            <a:r>
              <a:rPr lang="en-US" baseline="0" dirty="0" smtClean="0"/>
              <a:t> DIFFERENT CLUSTER VALUES, identify cryptic info (manipulate K)</a:t>
            </a:r>
          </a:p>
          <a:p>
            <a:r>
              <a:rPr lang="en-US" baseline="0" dirty="0" smtClean="0"/>
              <a:t>	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dirty="0" smtClean="0">
                <a:solidFill>
                  <a:schemeClr val="bg1"/>
                </a:solidFill>
              </a:rPr>
              <a:t>Apply</a:t>
            </a:r>
            <a:r>
              <a:rPr lang="en-US" baseline="0" dirty="0" smtClean="0">
                <a:solidFill>
                  <a:schemeClr val="bg1"/>
                </a:solidFill>
              </a:rPr>
              <a:t> K means clustering to our dataset that contains cell type, abundance, and location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lang="en-US" baseline="0" dirty="0" smtClean="0">
              <a:solidFill>
                <a:schemeClr val="bg1"/>
              </a:solidFill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b="1" dirty="0" smtClean="0">
                <a:solidFill>
                  <a:schemeClr val="bg1"/>
                </a:solidFill>
              </a:rPr>
              <a:t>REASON</a:t>
            </a:r>
            <a:r>
              <a:rPr lang="en-US" b="1" baseline="0" dirty="0" smtClean="0">
                <a:solidFill>
                  <a:schemeClr val="bg1"/>
                </a:solidFill>
              </a:rPr>
              <a:t> TO </a:t>
            </a:r>
            <a:r>
              <a:rPr lang="en-US" b="1" baseline="0" dirty="0" smtClean="0">
                <a:solidFill>
                  <a:schemeClr val="bg1"/>
                </a:solidFill>
              </a:rPr>
              <a:t>USE: </a:t>
            </a:r>
            <a:r>
              <a:rPr lang="en-US" b="0" baseline="0" dirty="0" smtClean="0">
                <a:solidFill>
                  <a:schemeClr val="bg1"/>
                </a:solidFill>
              </a:rPr>
              <a:t>K </a:t>
            </a:r>
            <a:r>
              <a:rPr lang="en-US" b="0" baseline="0" dirty="0" smtClean="0">
                <a:solidFill>
                  <a:schemeClr val="bg1"/>
                </a:solidFill>
              </a:rPr>
              <a:t>means will do this by </a:t>
            </a:r>
            <a:r>
              <a:rPr lang="en-US" b="1" baseline="0" dirty="0" smtClean="0">
                <a:solidFill>
                  <a:schemeClr val="bg1"/>
                </a:solidFill>
              </a:rPr>
              <a:t>detecting GEOGRAPHICAL regions of COMPOSITIONAL similarity</a:t>
            </a:r>
          </a:p>
          <a:p>
            <a:pPr marL="1371600" marR="0" lvl="3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lang="en-US" b="1" baseline="0" dirty="0" smtClean="0">
              <a:solidFill>
                <a:schemeClr val="bg1"/>
              </a:solidFill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b="1" baseline="0" dirty="0" smtClean="0">
                <a:solidFill>
                  <a:schemeClr val="bg1"/>
                </a:solidFill>
              </a:rPr>
              <a:t>Compare to previously identified regions; determine if patterns similar within and between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lang="en-US" sz="1200" dirty="0" smtClean="0">
              <a:solidFill>
                <a:schemeClr val="bg1"/>
              </a:solidFill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sz="1200" dirty="0" smtClean="0">
                <a:solidFill>
                  <a:schemeClr val="bg1"/>
                </a:solidFill>
              </a:rPr>
              <a:t>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RESULTS showing where clusters formed on individual thymus section (we have multiple sections); compared to real sections stained with antibodies</a:t>
            </a:r>
          </a:p>
          <a:p>
            <a:endParaRPr lang="en-US" dirty="0" smtClean="0"/>
          </a:p>
          <a:p>
            <a:r>
              <a:rPr lang="en-US" dirty="0" smtClean="0"/>
              <a:t>Describe K and colors</a:t>
            </a:r>
            <a:endParaRPr lang="en-US" baseline="0" dirty="0" smtClean="0"/>
          </a:p>
          <a:p>
            <a:endParaRPr lang="en-US" dirty="0" smtClean="0"/>
          </a:p>
          <a:p>
            <a:r>
              <a:rPr lang="en-US" dirty="0" smtClean="0"/>
              <a:t>Initially</a:t>
            </a:r>
            <a:r>
              <a:rPr lang="en-US" baseline="0" dirty="0" smtClean="0"/>
              <a:t> </a:t>
            </a:r>
            <a:r>
              <a:rPr lang="en-US" b="1" baseline="0" dirty="0" smtClean="0"/>
              <a:t>started </a:t>
            </a:r>
            <a:r>
              <a:rPr lang="en-US" baseline="0" dirty="0" smtClean="0"/>
              <a:t>with </a:t>
            </a:r>
            <a:r>
              <a:rPr lang="en-US" dirty="0" smtClean="0"/>
              <a:t>K=3, medulla and cortex; expected </a:t>
            </a:r>
            <a:r>
              <a:rPr lang="en-US" dirty="0" err="1" smtClean="0"/>
              <a:t>bc</a:t>
            </a:r>
            <a:r>
              <a:rPr lang="en-US" dirty="0" smtClean="0"/>
              <a:t> we</a:t>
            </a:r>
            <a:r>
              <a:rPr lang="en-US" baseline="0" dirty="0" smtClean="0"/>
              <a:t> have antibodies for these regions</a:t>
            </a:r>
          </a:p>
          <a:p>
            <a:endParaRPr lang="en-US" dirty="0" smtClean="0"/>
          </a:p>
          <a:p>
            <a:r>
              <a:rPr lang="en-US" dirty="0" smtClean="0"/>
              <a:t>However, Don’t have antibodies</a:t>
            </a:r>
            <a:r>
              <a:rPr lang="en-US" baseline="0" dirty="0" smtClean="0"/>
              <a:t> specific </a:t>
            </a:r>
            <a:r>
              <a:rPr lang="en-US" b="1" baseline="0" dirty="0" smtClean="0"/>
              <a:t>for CMJ or </a:t>
            </a:r>
            <a:r>
              <a:rPr lang="en-US" b="1" baseline="0" dirty="0" err="1" smtClean="0"/>
              <a:t>Subcap</a:t>
            </a:r>
            <a:r>
              <a:rPr lang="en-US" baseline="0" dirty="0" smtClean="0"/>
              <a:t>? If increase k, can we reproduce? Identify new info?</a:t>
            </a:r>
            <a:endParaRPr lang="en-US" dirty="0" smtClean="0"/>
          </a:p>
          <a:p>
            <a:endParaRPr lang="en-US" baseline="0" dirty="0" smtClean="0"/>
          </a:p>
          <a:p>
            <a:r>
              <a:rPr lang="en-US" baseline="0" dirty="0" smtClean="0"/>
              <a:t>K=4 Subdivision of medulla, CMJ? K=5, more clustering in medulla, Increase more-clusters everywhere</a:t>
            </a:r>
          </a:p>
          <a:p>
            <a:r>
              <a:rPr lang="en-US" baseline="0" dirty="0" smtClean="0"/>
              <a:t>Proceed with develop methods, go back; Interested in </a:t>
            </a:r>
            <a:r>
              <a:rPr lang="en-US" baseline="0" dirty="0" err="1" smtClean="0"/>
              <a:t>medullary</a:t>
            </a:r>
            <a:r>
              <a:rPr lang="en-US" baseline="0" dirty="0" smtClean="0"/>
              <a:t> clusters in K=4,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Next step: Figure out how </a:t>
            </a:r>
            <a:r>
              <a:rPr lang="en-US" b="1" dirty="0" smtClean="0"/>
              <a:t>clustering is being done</a:t>
            </a:r>
            <a:r>
              <a:rPr lang="en-US" dirty="0" smtClean="0"/>
              <a:t>? What </a:t>
            </a:r>
            <a:r>
              <a:rPr lang="en-US" b="1" dirty="0" smtClean="0"/>
              <a:t>info is</a:t>
            </a:r>
            <a:r>
              <a:rPr lang="en-US" b="1" baseline="0" dirty="0" smtClean="0"/>
              <a:t> in each cluster</a:t>
            </a:r>
            <a:endParaRPr lang="en-US" dirty="0" smtClean="0"/>
          </a:p>
          <a:p>
            <a:r>
              <a:rPr lang="en-US" dirty="0" smtClean="0"/>
              <a:t>Produced </a:t>
            </a:r>
            <a:r>
              <a:rPr lang="en-US" b="1" dirty="0" smtClean="0"/>
              <a:t>graphs</a:t>
            </a:r>
            <a:r>
              <a:rPr lang="en-US" dirty="0" smtClean="0"/>
              <a:t> showing </a:t>
            </a:r>
            <a:r>
              <a:rPr lang="en-US" b="1" dirty="0" smtClean="0"/>
              <a:t>the AMOUNT OF CELL</a:t>
            </a:r>
            <a:r>
              <a:rPr lang="en-US" b="1" baseline="0" dirty="0" smtClean="0"/>
              <a:t> TYPE PER CLUSTER</a:t>
            </a:r>
            <a:r>
              <a:rPr lang="en-US" dirty="0" smtClean="0"/>
              <a:t>.</a:t>
            </a:r>
          </a:p>
          <a:p>
            <a:r>
              <a:rPr lang="en-US" dirty="0" smtClean="0"/>
              <a:t>General idea of what cell types are</a:t>
            </a:r>
            <a:r>
              <a:rPr lang="en-US" baseline="0" dirty="0" smtClean="0"/>
              <a:t> driving this clustering</a:t>
            </a:r>
          </a:p>
          <a:p>
            <a:endParaRPr lang="en-US" baseline="0" dirty="0" smtClean="0"/>
          </a:p>
          <a:p>
            <a:r>
              <a:rPr lang="en-US" baseline="0" dirty="0" smtClean="0"/>
              <a:t>Blue-ABUNDANCE </a:t>
            </a:r>
            <a:r>
              <a:rPr lang="en-US" baseline="0" dirty="0" smtClean="0"/>
              <a:t>of </a:t>
            </a:r>
            <a:r>
              <a:rPr lang="en-US" baseline="0" dirty="0" smtClean="0"/>
              <a:t>SEVERAL CELL TYPES throughout </a:t>
            </a:r>
            <a:r>
              <a:rPr lang="en-US" baseline="0" dirty="0" smtClean="0"/>
              <a:t>this cluster-cell types correspond to the cortex</a:t>
            </a:r>
          </a:p>
          <a:p>
            <a:r>
              <a:rPr lang="en-US" baseline="0" dirty="0" smtClean="0"/>
              <a:t>Draw attention to red and yellow clusters-area corresponds to medulla; there are compositional differences </a:t>
            </a:r>
            <a:r>
              <a:rPr lang="en-US" baseline="0" dirty="0" err="1" smtClean="0"/>
              <a:t>bt</a:t>
            </a:r>
            <a:r>
              <a:rPr lang="en-US" baseline="0" dirty="0" smtClean="0"/>
              <a:t> the two</a:t>
            </a:r>
          </a:p>
          <a:p>
            <a:r>
              <a:rPr lang="en-US" baseline="0" dirty="0" smtClean="0"/>
              <a:t>	patterns similar but can detect subtle differences, </a:t>
            </a:r>
          </a:p>
          <a:p>
            <a:r>
              <a:rPr lang="en-US" baseline="0" dirty="0" smtClean="0"/>
              <a:t>	red and yellow share high abundance of 1 cell type; yellow: see presence of cell type you don’t see in red</a:t>
            </a:r>
          </a:p>
          <a:p>
            <a:r>
              <a:rPr lang="en-US" baseline="0" dirty="0" smtClean="0"/>
              <a:t>by looking at section stained with cell types, cant distinguish different compositions in </a:t>
            </a:r>
            <a:r>
              <a:rPr lang="en-US" baseline="0" dirty="0" err="1" smtClean="0"/>
              <a:t>medullary</a:t>
            </a:r>
            <a:r>
              <a:rPr lang="en-US" baseline="0" dirty="0" smtClean="0"/>
              <a:t> region, </a:t>
            </a:r>
          </a:p>
          <a:p>
            <a:r>
              <a:rPr lang="en-US" baseline="0" dirty="0" smtClean="0"/>
              <a:t>Development of quant. Method VALUABLE </a:t>
            </a:r>
            <a:r>
              <a:rPr lang="en-US" baseline="0" dirty="0" err="1" smtClean="0"/>
              <a:t>bc</a:t>
            </a:r>
            <a:r>
              <a:rPr lang="en-US" baseline="0" dirty="0" smtClean="0"/>
              <a:t> by looking at a tissue section stained with antibodies, you don’t see this level of organization</a:t>
            </a:r>
            <a:endParaRPr lang="en-US" dirty="0" smtClean="0"/>
          </a:p>
          <a:p>
            <a:endParaRPr lang="en-US" baseline="0" dirty="0" smtClean="0"/>
          </a:p>
          <a:p>
            <a:r>
              <a:rPr lang="en-US" baseline="0" dirty="0" smtClean="0"/>
              <a:t>	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Comparison of </a:t>
            </a:r>
            <a:r>
              <a:rPr lang="en-US" b="1" dirty="0" smtClean="0"/>
              <a:t>CELL</a:t>
            </a:r>
            <a:r>
              <a:rPr lang="en-US" b="1" baseline="0" dirty="0" smtClean="0"/>
              <a:t> TYPES BETWEEN CLUSTERS</a:t>
            </a:r>
            <a:endParaRPr lang="en-US" b="1" dirty="0" smtClean="0"/>
          </a:p>
          <a:p>
            <a:r>
              <a:rPr lang="en-US" dirty="0" smtClean="0"/>
              <a:t>to see if certain </a:t>
            </a:r>
            <a:r>
              <a:rPr lang="en-US" b="1" dirty="0" smtClean="0"/>
              <a:t>cell types are more common</a:t>
            </a:r>
            <a:r>
              <a:rPr lang="en-US" b="1" baseline="0" dirty="0" smtClean="0"/>
              <a:t> in certain clusters</a:t>
            </a:r>
          </a:p>
          <a:p>
            <a:endParaRPr lang="en-US" b="1" baseline="0" dirty="0" smtClean="0"/>
          </a:p>
          <a:p>
            <a:r>
              <a:rPr lang="en-US" baseline="0" dirty="0" smtClean="0"/>
              <a:t>SLIDE: One cell type more abundant yellow; other in red.</a:t>
            </a:r>
          </a:p>
          <a:p>
            <a:endParaRPr lang="en-US" baseline="0" dirty="0" smtClean="0"/>
          </a:p>
          <a:p>
            <a:r>
              <a:rPr lang="en-US" baseline="0" dirty="0" smtClean="0"/>
              <a:t>Interested in this pattern </a:t>
            </a:r>
            <a:r>
              <a:rPr lang="en-US" baseline="0" dirty="0" err="1" smtClean="0"/>
              <a:t>bc</a:t>
            </a:r>
            <a:r>
              <a:rPr lang="en-US" baseline="0" dirty="0" smtClean="0"/>
              <a:t> it could be either CMJ or 2 </a:t>
            </a:r>
            <a:r>
              <a:rPr lang="en-US" baseline="0" dirty="0" err="1" smtClean="0"/>
              <a:t>medullary</a:t>
            </a:r>
            <a:r>
              <a:rPr lang="en-US" baseline="0" dirty="0" smtClean="0"/>
              <a:t> regions</a:t>
            </a:r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Another capability</a:t>
            </a:r>
            <a:r>
              <a:rPr lang="en-US" baseline="0" dirty="0" smtClean="0"/>
              <a:t> of quantitative analysis: </a:t>
            </a:r>
            <a:r>
              <a:rPr lang="en-US" dirty="0" smtClean="0"/>
              <a:t>can remove cell types from dataset and see</a:t>
            </a:r>
            <a:r>
              <a:rPr lang="en-US" baseline="0" dirty="0" smtClean="0"/>
              <a:t> how clustering is </a:t>
            </a:r>
            <a:r>
              <a:rPr lang="en-US" baseline="0" dirty="0" smtClean="0"/>
              <a:t>affected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K14 removal-More mixing </a:t>
            </a:r>
            <a:r>
              <a:rPr lang="en-US" dirty="0" err="1" smtClean="0"/>
              <a:t>bt</a:t>
            </a:r>
            <a:r>
              <a:rPr lang="en-US" dirty="0" smtClean="0"/>
              <a:t> clusters</a:t>
            </a:r>
          </a:p>
          <a:p>
            <a:endParaRPr lang="en-US" dirty="0" smtClean="0"/>
          </a:p>
          <a:p>
            <a:r>
              <a:rPr lang="en-US" dirty="0" smtClean="0"/>
              <a:t>Valuable </a:t>
            </a:r>
            <a:r>
              <a:rPr lang="en-US" dirty="0" err="1" smtClean="0"/>
              <a:t>bc</a:t>
            </a:r>
            <a:r>
              <a:rPr lang="en-US" dirty="0" smtClean="0"/>
              <a:t> can Manipulate dataset,  can focus on cell </a:t>
            </a:r>
            <a:r>
              <a:rPr lang="en-US" dirty="0" smtClean="0"/>
              <a:t>types (in any combination</a:t>
            </a:r>
            <a:r>
              <a:rPr lang="en-US" baseline="0" dirty="0" smtClean="0"/>
              <a:t> we want to!) also cell types </a:t>
            </a:r>
            <a:r>
              <a:rPr lang="en-US" dirty="0" smtClean="0"/>
              <a:t>that </a:t>
            </a:r>
            <a:r>
              <a:rPr lang="en-US" dirty="0" smtClean="0"/>
              <a:t>are less abundant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K Provides Useful compositional and geographical information, but Graphs descriptive</a:t>
            </a:r>
            <a:endParaRPr lang="en-US" baseline="0" dirty="0" smtClean="0"/>
          </a:p>
          <a:p>
            <a:r>
              <a:rPr lang="en-US" dirty="0" smtClean="0"/>
              <a:t>Begin to APPLY ECOLOGICAL methods to the thymus</a:t>
            </a: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 ecology, different </a:t>
            </a:r>
            <a:r>
              <a:rPr lang="en-US" b="1" dirty="0" smtClean="0"/>
              <a:t>INDICIES </a:t>
            </a:r>
            <a:r>
              <a:rPr lang="en-US" dirty="0" smtClean="0"/>
              <a:t>that you can</a:t>
            </a:r>
            <a:r>
              <a:rPr lang="en-US" baseline="0" dirty="0" smtClean="0"/>
              <a:t> use to </a:t>
            </a:r>
            <a:r>
              <a:rPr lang="en-US" b="1" dirty="0" smtClean="0"/>
              <a:t>COMPARE the IDENTITY and relative ABUNDANCE </a:t>
            </a:r>
            <a:r>
              <a:rPr lang="en-US" dirty="0" smtClean="0"/>
              <a:t>of species across communities</a:t>
            </a: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The </a:t>
            </a:r>
            <a:r>
              <a:rPr lang="en-US" b="1" dirty="0" smtClean="0"/>
              <a:t>Bray Curtis Dissimilarity Index </a:t>
            </a:r>
            <a:r>
              <a:rPr lang="en-US" dirty="0" smtClean="0"/>
              <a:t>in particular is a </a:t>
            </a:r>
            <a:r>
              <a:rPr lang="en-US" b="1" dirty="0" smtClean="0"/>
              <a:t>well characterized </a:t>
            </a:r>
            <a:r>
              <a:rPr lang="en-US" dirty="0" smtClean="0"/>
              <a:t>statistical method that looks </a:t>
            </a:r>
            <a:r>
              <a:rPr lang="en-US" b="1" dirty="0" smtClean="0"/>
              <a:t>at compositional dissimilarity between sites based on cell counts</a:t>
            </a: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0</a:t>
            </a:r>
            <a:r>
              <a:rPr lang="en-US" baseline="0" dirty="0" smtClean="0"/>
              <a:t> = identical (same composition), 1=don’t share any species; typically multiplied by 100 and given as a percent</a:t>
            </a: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Use this index</a:t>
            </a:r>
            <a:r>
              <a:rPr lang="en-US" b="1" baseline="0" dirty="0" smtClean="0"/>
              <a:t> </a:t>
            </a:r>
            <a:r>
              <a:rPr lang="en-US" baseline="0" dirty="0" smtClean="0"/>
              <a:t>to </a:t>
            </a:r>
            <a:r>
              <a:rPr lang="en-US" b="1" dirty="0" smtClean="0"/>
              <a:t>determine how similar clusters</a:t>
            </a:r>
            <a:r>
              <a:rPr lang="en-US" dirty="0" smtClean="0"/>
              <a:t> produced from K means</a:t>
            </a: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make comparisons with sections</a:t>
            </a:r>
            <a:r>
              <a:rPr lang="en-US" baseline="0" dirty="0" smtClean="0"/>
              <a:t> in </a:t>
            </a:r>
            <a:r>
              <a:rPr lang="en-US" b="1" baseline="0" dirty="0" smtClean="0"/>
              <a:t>same</a:t>
            </a:r>
            <a:r>
              <a:rPr lang="en-US" baseline="0" dirty="0" smtClean="0"/>
              <a:t> thymus and </a:t>
            </a:r>
            <a:r>
              <a:rPr lang="en-US" b="1" baseline="0" dirty="0" smtClean="0"/>
              <a:t>between</a:t>
            </a:r>
            <a:r>
              <a:rPr lang="en-US" baseline="0" dirty="0" smtClean="0"/>
              <a:t> thymuses</a:t>
            </a:r>
            <a:endParaRPr lang="en-US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BC produced results from</a:t>
            </a:r>
            <a:r>
              <a:rPr lang="en-US" baseline="0" dirty="0" smtClean="0"/>
              <a:t> 0-1; </a:t>
            </a:r>
            <a:r>
              <a:rPr lang="en-US" dirty="0" smtClean="0"/>
              <a:t>Produced </a:t>
            </a:r>
            <a:r>
              <a:rPr lang="en-US" dirty="0" err="1" smtClean="0"/>
              <a:t>dendrogram</a:t>
            </a:r>
            <a:r>
              <a:rPr lang="en-US" baseline="0" dirty="0" smtClean="0"/>
              <a:t> </a:t>
            </a:r>
            <a:r>
              <a:rPr lang="en-US" b="1" baseline="0" dirty="0" smtClean="0"/>
              <a:t>using BC results </a:t>
            </a:r>
            <a:r>
              <a:rPr lang="en-US" baseline="0" dirty="0" smtClean="0"/>
              <a:t>for easier visualization</a:t>
            </a: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In this example, we are looking at 2 WT samples; 3 sections from each sample (24 clusters)</a:t>
            </a: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several groups form;</a:t>
            </a: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Saw fairly </a:t>
            </a:r>
            <a:r>
              <a:rPr lang="en-US" b="1" baseline="0" dirty="0" smtClean="0"/>
              <a:t>consistent grouping of clusters which corresponded to same region (cortex with cortex)</a:t>
            </a: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1" baseline="0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baseline="0" dirty="0" smtClean="0"/>
              <a:t>We did see something interesting with respect to grouping of </a:t>
            </a:r>
            <a:r>
              <a:rPr lang="en-US" b="1" baseline="0" dirty="0" err="1" smtClean="0"/>
              <a:t>medullary</a:t>
            </a:r>
            <a:r>
              <a:rPr lang="en-US" b="1" baseline="0" dirty="0" smtClean="0"/>
              <a:t> clusters; WT1 grouped more closely with WT2; at this point, need more data</a:t>
            </a: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1" baseline="0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Overall, Based on these results, it appears WT samples are compositionally </a:t>
            </a:r>
            <a:r>
              <a:rPr lang="en-US" baseline="0" dirty="0" smtClean="0"/>
              <a:t>similar with respect to other .  </a:t>
            </a:r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18</a:t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smtClean="0">
                <a:solidFill>
                  <a:schemeClr val="bg1"/>
                </a:solidFill>
              </a:rPr>
              <a:t>repeat methods with a mutant; </a:t>
            </a: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smtClean="0">
                <a:solidFill>
                  <a:schemeClr val="bg1"/>
                </a:solidFill>
              </a:rPr>
              <a:t>Can we detect any</a:t>
            </a:r>
            <a:r>
              <a:rPr lang="en-US" sz="2000" baseline="0" dirty="0" smtClean="0">
                <a:solidFill>
                  <a:schemeClr val="bg1"/>
                </a:solidFill>
              </a:rPr>
              <a:t> organizational differences </a:t>
            </a:r>
            <a:r>
              <a:rPr lang="en-US" sz="2000" baseline="0" dirty="0" err="1" smtClean="0">
                <a:solidFill>
                  <a:schemeClr val="bg1"/>
                </a:solidFill>
              </a:rPr>
              <a:t>bt</a:t>
            </a:r>
            <a:r>
              <a:rPr lang="en-US" sz="2000" baseline="0" dirty="0" smtClean="0">
                <a:solidFill>
                  <a:schemeClr val="bg1"/>
                </a:solidFill>
              </a:rPr>
              <a:t> WT and mutant?</a:t>
            </a:r>
            <a:endParaRPr lang="en-US" sz="2000" dirty="0" smtClean="0">
              <a:solidFill>
                <a:schemeClr val="bg1"/>
              </a:solidFill>
            </a:endParaRP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b="1" baseline="0" dirty="0" smtClean="0">
              <a:solidFill>
                <a:schemeClr val="bg1"/>
              </a:solidFill>
            </a:endParaRP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b="0" dirty="0" smtClean="0"/>
              <a:t>Overall goal </a:t>
            </a:r>
            <a:r>
              <a:rPr lang="en-US" b="0" baseline="0" dirty="0" smtClean="0"/>
              <a:t>of my project was to </a:t>
            </a:r>
            <a:r>
              <a:rPr lang="en-US" b="1" baseline="0" dirty="0" smtClean="0"/>
              <a:t>CREATE A METHOD </a:t>
            </a:r>
            <a:r>
              <a:rPr lang="en-US" b="0" baseline="0" dirty="0" smtClean="0"/>
              <a:t>to QUANTITATIVELY EVALUATE organization of cell types in of biological organs.</a:t>
            </a:r>
          </a:p>
          <a:p>
            <a:endParaRPr lang="en-US" b="0" baseline="0" dirty="0" smtClean="0"/>
          </a:p>
          <a:p>
            <a:r>
              <a:rPr lang="en-US" b="0" dirty="0" smtClean="0"/>
              <a:t>Currently for looking at organization, we rely</a:t>
            </a:r>
            <a:r>
              <a:rPr lang="en-US" b="0" baseline="0" dirty="0" smtClean="0"/>
              <a:t> upon</a:t>
            </a:r>
            <a:r>
              <a:rPr lang="en-US" b="0" dirty="0" smtClean="0"/>
              <a:t> </a:t>
            </a:r>
            <a:r>
              <a:rPr lang="en-US" b="1" dirty="0" smtClean="0"/>
              <a:t>DESCRIPTIV</a:t>
            </a:r>
            <a:r>
              <a:rPr lang="en-US" b="1" baseline="0" dirty="0" smtClean="0"/>
              <a:t>E ASSAYS</a:t>
            </a:r>
            <a:r>
              <a:rPr lang="en-US" b="0" baseline="0" dirty="0" smtClean="0"/>
              <a:t>, have had </a:t>
            </a:r>
            <a:r>
              <a:rPr lang="en-US" b="1" baseline="0" dirty="0" smtClean="0"/>
              <a:t>SUCCESS;</a:t>
            </a:r>
            <a:r>
              <a:rPr lang="en-US" b="0" dirty="0" smtClean="0"/>
              <a:t>     ____CLICK (for instance, in this example</a:t>
            </a:r>
            <a:r>
              <a:rPr lang="en-US" b="0" dirty="0" smtClean="0">
                <a:sym typeface="Wingdings" pitchFamily="2" charset="2"/>
              </a:rPr>
              <a:t></a:t>
            </a:r>
            <a:endParaRPr lang="en-US" b="0" dirty="0" smtClean="0"/>
          </a:p>
          <a:p>
            <a:r>
              <a:rPr lang="en-US" b="0" dirty="0" smtClean="0"/>
              <a:t>BY USING  DESCRIPTIVE METHODS we have been able </a:t>
            </a:r>
            <a:r>
              <a:rPr lang="en-US" b="0" baseline="0" dirty="0" smtClean="0"/>
              <a:t>to look at tissues and organs in greater detail;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baseline="0" dirty="0" smtClean="0"/>
              <a:t>From this point on: Thymus: our organ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baseline="0" dirty="0" smtClean="0"/>
          </a:p>
          <a:p>
            <a:r>
              <a:rPr lang="en-US" b="0" dirty="0" smtClean="0"/>
              <a:t>Problem with DESCRIPTIVE</a:t>
            </a:r>
            <a:r>
              <a:rPr lang="en-US" b="0" baseline="0" dirty="0" smtClean="0"/>
              <a:t> METHODS; limited by what you are able to see,</a:t>
            </a:r>
          </a:p>
          <a:p>
            <a:endParaRPr lang="en-US" b="0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 used</a:t>
            </a:r>
            <a:r>
              <a:rPr lang="en-US" baseline="0" dirty="0" smtClean="0"/>
              <a:t> a mutant knockout; </a:t>
            </a:r>
            <a:r>
              <a:rPr lang="en-US" dirty="0" smtClean="0"/>
              <a:t>Removed cell</a:t>
            </a:r>
            <a:r>
              <a:rPr lang="en-US" baseline="0" dirty="0" smtClean="0"/>
              <a:t> marker that identified a specific</a:t>
            </a:r>
            <a:r>
              <a:rPr lang="en-US" dirty="0" smtClean="0"/>
              <a:t> subpopulation of </a:t>
            </a:r>
            <a:r>
              <a:rPr lang="en-US" dirty="0" err="1" smtClean="0"/>
              <a:t>mTECs</a:t>
            </a:r>
            <a:r>
              <a:rPr lang="en-US" dirty="0" smtClean="0"/>
              <a:t> that we know to </a:t>
            </a:r>
            <a:r>
              <a:rPr lang="en-US" b="1" dirty="0" smtClean="0"/>
              <a:t>be FUNCTIONALLY important</a:t>
            </a:r>
            <a:r>
              <a:rPr lang="en-US" b="1" baseline="0" dirty="0" smtClean="0"/>
              <a:t> from previous studies </a:t>
            </a:r>
            <a:r>
              <a:rPr lang="en-US" baseline="0" dirty="0" smtClean="0"/>
              <a:t>that have been done</a:t>
            </a:r>
            <a:endParaRPr lang="en-US" dirty="0" smtClean="0"/>
          </a:p>
          <a:p>
            <a:r>
              <a:rPr lang="en-US" dirty="0" smtClean="0"/>
              <a:t>Detect Organization difference?</a:t>
            </a:r>
          </a:p>
          <a:p>
            <a:endParaRPr lang="en-US" dirty="0" smtClean="0"/>
          </a:p>
          <a:p>
            <a:r>
              <a:rPr lang="en-US" dirty="0" smtClean="0"/>
              <a:t>Can compare </a:t>
            </a:r>
            <a:r>
              <a:rPr lang="en-US" b="1" dirty="0" smtClean="0"/>
              <a:t>remove of cell type to removal of species </a:t>
            </a:r>
            <a:r>
              <a:rPr lang="en-US" dirty="0" smtClean="0"/>
              <a:t>in community;</a:t>
            </a:r>
            <a:r>
              <a:rPr lang="en-US" baseline="0" dirty="0" smtClean="0"/>
              <a:t> can expect several different results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EXAMPLE OF TYPICAL</a:t>
            </a:r>
            <a:r>
              <a:rPr lang="en-US" baseline="0" dirty="0" smtClean="0"/>
              <a:t> MARINE ECOLOGY COMMUNITY</a:t>
            </a:r>
          </a:p>
          <a:p>
            <a:r>
              <a:rPr lang="en-US" dirty="0" smtClean="0"/>
              <a:t>Similar to Keystone species=removal completely alters organization and composition of community; wildly different-STARFISH</a:t>
            </a:r>
          </a:p>
          <a:p>
            <a:r>
              <a:rPr lang="en-US" dirty="0" smtClean="0"/>
              <a:t>	</a:t>
            </a:r>
            <a:r>
              <a:rPr lang="en-US" baseline="0" dirty="0" smtClean="0"/>
              <a:t>       species are still there but there are changes in organization</a:t>
            </a:r>
            <a:endParaRPr lang="en-US" dirty="0" smtClean="0"/>
          </a:p>
          <a:p>
            <a:r>
              <a:rPr lang="en-US" baseline="0" dirty="0" smtClean="0"/>
              <a:t> 	       </a:t>
            </a:r>
            <a:r>
              <a:rPr lang="en-US" dirty="0" smtClean="0"/>
              <a:t>still</a:t>
            </a:r>
            <a:r>
              <a:rPr lang="en-US" baseline="0" dirty="0" smtClean="0"/>
              <a:t> important but doesn’t produce any noticeable organizational effects</a:t>
            </a:r>
          </a:p>
          <a:p>
            <a:r>
              <a:rPr lang="en-US" baseline="0" dirty="0" smtClean="0"/>
              <a:t>	       </a:t>
            </a:r>
          </a:p>
          <a:p>
            <a:endParaRPr lang="en-US" baseline="0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20</a:t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Removed </a:t>
            </a:r>
            <a:r>
              <a:rPr lang="en-US" dirty="0" err="1" smtClean="0"/>
              <a:t>Aire</a:t>
            </a:r>
            <a:r>
              <a:rPr lang="en-US" dirty="0" smtClean="0"/>
              <a:t> gene-</a:t>
            </a:r>
          </a:p>
          <a:p>
            <a:r>
              <a:rPr lang="en-US" dirty="0" err="1" smtClean="0"/>
              <a:t>Aire</a:t>
            </a:r>
            <a:r>
              <a:rPr lang="en-US" dirty="0" smtClean="0"/>
              <a:t> </a:t>
            </a:r>
            <a:r>
              <a:rPr lang="en-US" dirty="0" smtClean="0"/>
              <a:t>has 2</a:t>
            </a:r>
            <a:r>
              <a:rPr lang="en-US" baseline="0" dirty="0" smtClean="0"/>
              <a:t> possible roles in thymus-</a:t>
            </a:r>
            <a:r>
              <a:rPr lang="en-US" dirty="0" smtClean="0"/>
              <a:t>is a TF that regulates</a:t>
            </a:r>
            <a:r>
              <a:rPr lang="en-US" baseline="0" dirty="0" smtClean="0"/>
              <a:t> expression of tissue restricted antigens on </a:t>
            </a:r>
            <a:r>
              <a:rPr lang="en-US" baseline="0" dirty="0" err="1" smtClean="0"/>
              <a:t>mTECs</a:t>
            </a:r>
            <a:r>
              <a:rPr lang="en-US" baseline="0" dirty="0" smtClean="0"/>
              <a:t> (</a:t>
            </a:r>
            <a:r>
              <a:rPr lang="en-US" baseline="0" dirty="0" err="1" smtClean="0"/>
              <a:t>impt</a:t>
            </a:r>
            <a:r>
              <a:rPr lang="en-US" baseline="0" dirty="0" smtClean="0"/>
              <a:t> for central tolerance of t cells)</a:t>
            </a:r>
          </a:p>
          <a:p>
            <a:r>
              <a:rPr lang="en-US" baseline="0" dirty="0" smtClean="0"/>
              <a:t>Removal of </a:t>
            </a:r>
            <a:r>
              <a:rPr lang="en-US" baseline="0" dirty="0" err="1" smtClean="0"/>
              <a:t>aire</a:t>
            </a:r>
            <a:r>
              <a:rPr lang="en-US" baseline="0" dirty="0" smtClean="0"/>
              <a:t> results in the failure to remove T cells that fail to differentiate between self and foreign antigens; results in autoimmunity</a:t>
            </a:r>
          </a:p>
          <a:p>
            <a:endParaRPr lang="en-US" baseline="0" dirty="0" smtClean="0"/>
          </a:p>
          <a:p>
            <a:r>
              <a:rPr lang="en-US" baseline="0" dirty="0" smtClean="0"/>
              <a:t>; </a:t>
            </a:r>
            <a:r>
              <a:rPr lang="en-US" baseline="0" dirty="0" smtClean="0"/>
              <a:t>as a key modulator of </a:t>
            </a:r>
            <a:r>
              <a:rPr lang="en-US" baseline="0" dirty="0" err="1" smtClean="0"/>
              <a:t>mTEC</a:t>
            </a:r>
            <a:r>
              <a:rPr lang="en-US" baseline="0" dirty="0" smtClean="0"/>
              <a:t> </a:t>
            </a:r>
            <a:r>
              <a:rPr lang="en-US" baseline="0" dirty="0" smtClean="0"/>
              <a:t>differentiation</a:t>
            </a:r>
            <a:endParaRPr lang="en-US" baseline="0" dirty="0" smtClean="0"/>
          </a:p>
          <a:p>
            <a:r>
              <a:rPr lang="en-US" baseline="0" dirty="0" smtClean="0"/>
              <a:t>Failure of </a:t>
            </a:r>
            <a:r>
              <a:rPr lang="en-US" baseline="0" dirty="0" err="1" smtClean="0"/>
              <a:t>mTECs</a:t>
            </a:r>
            <a:r>
              <a:rPr lang="en-US" baseline="0" dirty="0" smtClean="0"/>
              <a:t> to become fully </a:t>
            </a:r>
            <a:r>
              <a:rPr lang="en-US" baseline="0" dirty="0" smtClean="0"/>
              <a:t>mature</a:t>
            </a:r>
          </a:p>
          <a:p>
            <a:endParaRPr lang="en-US" baseline="0" dirty="0" smtClean="0"/>
          </a:p>
          <a:p>
            <a:r>
              <a:rPr lang="en-US" baseline="0" dirty="0" smtClean="0"/>
              <a:t>Mutated </a:t>
            </a:r>
            <a:r>
              <a:rPr lang="en-US" baseline="0" dirty="0" err="1" smtClean="0"/>
              <a:t>aire</a:t>
            </a:r>
            <a:r>
              <a:rPr lang="en-US" baseline="0" dirty="0" smtClean="0"/>
              <a:t> in humans causes </a:t>
            </a:r>
            <a:r>
              <a:rPr lang="en-US" baseline="0" dirty="0" smtClean="0"/>
              <a:t>APECED</a:t>
            </a:r>
          </a:p>
          <a:p>
            <a:endParaRPr lang="en-US" baseline="0" dirty="0" smtClean="0"/>
          </a:p>
          <a:p>
            <a:r>
              <a:rPr lang="en-US" baseline="0" dirty="0" smtClean="0"/>
              <a:t>KNOW AIRE IS FUNCTIONALLY IMPORTANT</a:t>
            </a:r>
            <a:endParaRPr lang="en-US" baseline="0" dirty="0" smtClean="0"/>
          </a:p>
          <a:p>
            <a:r>
              <a:rPr lang="en-US" baseline="0" dirty="0" smtClean="0"/>
              <a:t>Debate/controversy as to effect removal of </a:t>
            </a:r>
            <a:r>
              <a:rPr lang="en-US" baseline="0" dirty="0" err="1" smtClean="0"/>
              <a:t>aire</a:t>
            </a:r>
            <a:r>
              <a:rPr lang="en-US" baseline="0" dirty="0" smtClean="0"/>
              <a:t> has on the organization of the thymus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21</a:t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Repeated previous steps with a mutant;</a:t>
            </a:r>
            <a:r>
              <a:rPr lang="en-US" baseline="0" dirty="0" smtClean="0"/>
              <a:t> comparison of results of </a:t>
            </a:r>
            <a:r>
              <a:rPr lang="en-US" baseline="0" dirty="0" err="1" smtClean="0"/>
              <a:t>kmeans</a:t>
            </a:r>
            <a:r>
              <a:rPr lang="en-US" baseline="0" dirty="0" smtClean="0"/>
              <a:t> clustering with K=4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22</a:t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Repeated previous</a:t>
            </a:r>
            <a:r>
              <a:rPr lang="en-US" baseline="0" dirty="0" smtClean="0"/>
              <a:t> steps (clustering)</a:t>
            </a:r>
            <a:endParaRPr lang="en-US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Again Produced </a:t>
            </a:r>
            <a:r>
              <a:rPr lang="en-US" dirty="0" err="1" smtClean="0"/>
              <a:t>dendrogram</a:t>
            </a:r>
            <a:r>
              <a:rPr lang="en-US" baseline="0" dirty="0" smtClean="0"/>
              <a:t> of Bray Curtis values</a:t>
            </a: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2 mutants and 2 </a:t>
            </a:r>
            <a:r>
              <a:rPr lang="en-US" baseline="0" dirty="0" err="1" smtClean="0"/>
              <a:t>wildtypes</a:t>
            </a:r>
            <a:r>
              <a:rPr lang="en-US" baseline="0" dirty="0" smtClean="0"/>
              <a:t>; 3 sections from each</a:t>
            </a:r>
            <a:endParaRPr lang="en-US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BY looking at organization of groups:</a:t>
            </a:r>
            <a:r>
              <a:rPr lang="en-US" baseline="0" dirty="0" smtClean="0"/>
              <a:t> </a:t>
            </a:r>
            <a:r>
              <a:rPr lang="en-US" dirty="0" smtClean="0"/>
              <a:t>Grouping</a:t>
            </a:r>
            <a:r>
              <a:rPr lang="en-US" baseline="0" dirty="0" smtClean="0"/>
              <a:t> regionally again, WT and mutant INTERSPERSED, not separating based on WT and Mutant</a:t>
            </a:r>
            <a:endParaRPr lang="en-US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Based on these results, samples are compositionally similar.  What about spatially with respect to clusters?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23</a:t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dirty="0" smtClean="0">
              <a:solidFill>
                <a:schemeClr val="bg1"/>
              </a:solidFill>
            </a:endParaRP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b="1" baseline="0" dirty="0" smtClean="0">
              <a:solidFill>
                <a:schemeClr val="bg1"/>
              </a:solidFill>
            </a:endParaRP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24</a:t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Red surrounds yellow in WT, adjacent in Mutant; organization of clusters appears to be different; </a:t>
            </a:r>
            <a:r>
              <a:rPr lang="en-US" b="1" dirty="0" smtClean="0"/>
              <a:t>quantify</a:t>
            </a:r>
            <a:r>
              <a:rPr lang="en-US" dirty="0" smtClean="0"/>
              <a:t> organization difference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25</a:t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Works by identifying connected components and giving them a unique</a:t>
            </a:r>
            <a:r>
              <a:rPr lang="en-US" baseline="0" dirty="0" smtClean="0"/>
              <a:t> label</a:t>
            </a:r>
          </a:p>
          <a:p>
            <a:endParaRPr lang="en-US" baseline="0" dirty="0" smtClean="0"/>
          </a:p>
          <a:p>
            <a:r>
              <a:rPr lang="en-US" baseline="0" dirty="0" smtClean="0"/>
              <a:t>Matrix containing 0s and 1s</a:t>
            </a:r>
          </a:p>
          <a:p>
            <a:r>
              <a:rPr lang="en-US" baseline="0" dirty="0" smtClean="0"/>
              <a:t>CCL scans matrix, groups components that are connected, and gives them a unique label (number, color)</a:t>
            </a:r>
          </a:p>
          <a:p>
            <a:endParaRPr lang="en-US" baseline="0" dirty="0" smtClean="0"/>
          </a:p>
          <a:p>
            <a:r>
              <a:rPr lang="en-US" baseline="0" dirty="0" smtClean="0"/>
              <a:t>Perform different calculations on these components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26</a:t>
            </a:fld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Connected component labeling-technique Identify</a:t>
            </a:r>
            <a:r>
              <a:rPr lang="en-US" baseline="0" dirty="0" smtClean="0"/>
              <a:t> individual cluster components for each cluster;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Manually</a:t>
            </a:r>
            <a:r>
              <a:rPr lang="en-US" baseline="0" dirty="0" smtClean="0"/>
              <a:t> find </a:t>
            </a:r>
            <a:r>
              <a:rPr lang="en-US" baseline="0" dirty="0" err="1" smtClean="0"/>
              <a:t>centroid</a:t>
            </a:r>
            <a:r>
              <a:rPr lang="en-US" baseline="0" dirty="0" smtClean="0"/>
              <a:t> (center of mass) and find distance </a:t>
            </a:r>
            <a:r>
              <a:rPr lang="en-US" baseline="0" dirty="0" err="1" smtClean="0"/>
              <a:t>bt</a:t>
            </a:r>
            <a:r>
              <a:rPr lang="en-US" baseline="0" dirty="0" smtClean="0"/>
              <a:t> them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WT=</a:t>
            </a:r>
            <a:r>
              <a:rPr lang="en-US" dirty="0" err="1" smtClean="0"/>
              <a:t>centroid</a:t>
            </a:r>
            <a:r>
              <a:rPr lang="en-US" dirty="0" smtClean="0"/>
              <a:t> in</a:t>
            </a:r>
            <a:r>
              <a:rPr lang="en-US" baseline="0" dirty="0" smtClean="0"/>
              <a:t> center; small distance between: M2 is inset in M1</a:t>
            </a:r>
          </a:p>
          <a:p>
            <a:r>
              <a:rPr lang="en-US" baseline="0" dirty="0" smtClean="0"/>
              <a:t>Mutant-adjacent, further distance between ; offset from</a:t>
            </a:r>
          </a:p>
          <a:p>
            <a:endParaRPr lang="en-US" baseline="0" dirty="0" smtClean="0"/>
          </a:p>
          <a:p>
            <a:r>
              <a:rPr lang="en-US" dirty="0" smtClean="0"/>
              <a:t>When we used CCL on our dataset; </a:t>
            </a:r>
            <a:r>
              <a:rPr lang="en-US" baseline="0" dirty="0" smtClean="0"/>
              <a:t>Values </a:t>
            </a:r>
            <a:r>
              <a:rPr lang="en-US" baseline="0" dirty="0" smtClean="0"/>
              <a:t>for WT were not what we expected them to </a:t>
            </a:r>
            <a:r>
              <a:rPr lang="en-US" baseline="0" dirty="0" smtClean="0"/>
              <a:t>be</a:t>
            </a:r>
          </a:p>
          <a:p>
            <a:r>
              <a:rPr lang="en-US" dirty="0" smtClean="0"/>
              <a:t>the distance BT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centroids</a:t>
            </a:r>
            <a:r>
              <a:rPr lang="en-US" baseline="0" dirty="0" smtClean="0"/>
              <a:t> for the WT was larger than we were expecting</a:t>
            </a:r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27</a:t>
            </a:fld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Mutant</a:t>
            </a:r>
            <a:r>
              <a:rPr lang="en-US" baseline="0" dirty="0" smtClean="0"/>
              <a:t> looked good; identified clusters correctly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28</a:t>
            </a:fld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Yellow looked good </a:t>
            </a:r>
          </a:p>
          <a:p>
            <a:endParaRPr lang="en-US" dirty="0" smtClean="0"/>
          </a:p>
          <a:p>
            <a:r>
              <a:rPr lang="en-US" dirty="0" smtClean="0"/>
              <a:t>didn’t identify components we</a:t>
            </a:r>
            <a:r>
              <a:rPr lang="en-US" baseline="0" dirty="0" smtClean="0"/>
              <a:t> wanted for the blue cluster (blue connected throughout</a:t>
            </a:r>
            <a:r>
              <a:rPr lang="en-US" baseline="0" dirty="0" smtClean="0"/>
              <a:t>)</a:t>
            </a:r>
          </a:p>
          <a:p>
            <a:r>
              <a:rPr lang="en-US" baseline="0" dirty="0" smtClean="0"/>
              <a:t>Here is example where we want 2 cluster components but see one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I manually selected ideal components and we saw a distance </a:t>
            </a:r>
            <a:r>
              <a:rPr lang="en-US" baseline="0" dirty="0" err="1" smtClean="0"/>
              <a:t>bt</a:t>
            </a:r>
            <a:r>
              <a:rPr lang="en-US" baseline="0" dirty="0" smtClean="0"/>
              <a:t> 1-2 pixels</a:t>
            </a:r>
          </a:p>
          <a:p>
            <a:endParaRPr lang="en-US" baseline="0" dirty="0" smtClean="0"/>
          </a:p>
          <a:p>
            <a:r>
              <a:rPr lang="en-US" baseline="0" dirty="0" smtClean="0"/>
              <a:t>Need to figure out a way to fix this; or find a different methods; </a:t>
            </a:r>
            <a:endParaRPr lang="en-US" baseline="0" dirty="0" smtClean="0"/>
          </a:p>
          <a:p>
            <a:r>
              <a:rPr lang="en-US" baseline="0" dirty="0" smtClean="0"/>
              <a:t>increase sample size to see if patterns are consistent with mutant and </a:t>
            </a:r>
            <a:r>
              <a:rPr lang="en-US" baseline="0" dirty="0" err="1" smtClean="0"/>
              <a:t>wildtype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2FCC67-4A62-4AD4-B0AA-96F70661C8E6}" type="slidenum">
              <a:rPr lang="en-US" smtClean="0"/>
              <a:pPr/>
              <a:t>29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b="0" baseline="0" dirty="0" smtClean="0"/>
              <a:t>FOR INSTANCE, if you look at one cell type, can get a pretty good idea of what is going on (idea about abundance and location, make comparisons with mutant/diseased tissues to see if different)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baseline="0" dirty="0" smtClean="0"/>
              <a:t>But what about if you look at multiple cell types; hard to detect patterns or relationships </a:t>
            </a:r>
            <a:r>
              <a:rPr lang="en-US" b="0" baseline="0" dirty="0" err="1" smtClean="0"/>
              <a:t>bt</a:t>
            </a:r>
            <a:r>
              <a:rPr lang="en-US" b="0" baseline="0" dirty="0" smtClean="0"/>
              <a:t> cells</a:t>
            </a:r>
          </a:p>
          <a:p>
            <a:r>
              <a:rPr lang="en-US" b="0" baseline="0" dirty="0" smtClean="0"/>
              <a:t>multiple cell types covering a large area</a:t>
            </a:r>
          </a:p>
          <a:p>
            <a:r>
              <a:rPr lang="en-US" b="0" baseline="0" dirty="0" smtClean="0"/>
              <a:t>DIFFICULT develop a </a:t>
            </a:r>
            <a:r>
              <a:rPr lang="en-US" b="1" baseline="0" dirty="0" smtClean="0"/>
              <a:t>COMPLETE PICTURE </a:t>
            </a:r>
            <a:r>
              <a:rPr lang="en-US" b="0" baseline="0" dirty="0" smtClean="0"/>
              <a:t>of what is going on, especially if want to look at </a:t>
            </a:r>
            <a:r>
              <a:rPr lang="en-US" b="1" baseline="0" dirty="0" smtClean="0"/>
              <a:t>LOTS OF INFO </a:t>
            </a:r>
            <a:r>
              <a:rPr lang="en-US" b="0" baseline="0" dirty="0" smtClean="0"/>
              <a:t>at once (cell types covering a large area)</a:t>
            </a:r>
          </a:p>
          <a:p>
            <a:endParaRPr lang="en-US" b="0" baseline="0" dirty="0" smtClean="0"/>
          </a:p>
          <a:p>
            <a:r>
              <a:rPr lang="en-US" b="0" baseline="0" dirty="0" smtClean="0"/>
              <a:t>Wanted to develop a COMPUTATIONAL method for </a:t>
            </a:r>
            <a:r>
              <a:rPr lang="en-US" b="1" baseline="0" dirty="0" smtClean="0"/>
              <a:t>looking at organization to ELIMINATE these LIMITATIONS</a:t>
            </a:r>
            <a:r>
              <a:rPr lang="en-US" b="0" baseline="0" dirty="0" smtClean="0"/>
              <a:t>; </a:t>
            </a:r>
          </a:p>
          <a:p>
            <a:r>
              <a:rPr lang="en-US" b="0" baseline="0" dirty="0" smtClean="0"/>
              <a:t>A computer can identify and keep track of all these cell types and calculate different statistics </a:t>
            </a:r>
          </a:p>
          <a:p>
            <a:r>
              <a:rPr lang="en-US" b="0" baseline="0" dirty="0" smtClean="0"/>
              <a:t>enable us to look at </a:t>
            </a:r>
            <a:r>
              <a:rPr lang="en-US" b="1" baseline="0" dirty="0" smtClean="0"/>
              <a:t>organization in GREATER DETAIL </a:t>
            </a:r>
            <a:r>
              <a:rPr lang="en-US" b="0" baseline="0" dirty="0" smtClean="0"/>
              <a:t> </a:t>
            </a:r>
          </a:p>
          <a:p>
            <a:r>
              <a:rPr lang="en-US" b="0" baseline="0" dirty="0" smtClean="0"/>
              <a:t>hopefully allow us to develop a BETTER </a:t>
            </a:r>
            <a:r>
              <a:rPr lang="en-US" b="1" baseline="0" dirty="0" smtClean="0"/>
              <a:t>UNDERSTANDING of organ FUNCTION as a whole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Clusters</a:t>
            </a:r>
            <a:r>
              <a:rPr lang="en-US" baseline="0" dirty="0" smtClean="0"/>
              <a:t> found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30</a:t>
            </a:fld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32</a:t>
            </a:fld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Negative</a:t>
            </a:r>
            <a:r>
              <a:rPr lang="en-US" baseline="0" dirty="0" smtClean="0"/>
              <a:t> selection-removal of </a:t>
            </a:r>
            <a:r>
              <a:rPr lang="en-US" baseline="0" dirty="0" err="1" smtClean="0"/>
              <a:t>tcells</a:t>
            </a:r>
            <a:r>
              <a:rPr lang="en-US" baseline="0" dirty="0" smtClean="0"/>
              <a:t> that recognize self antigens and attack the body</a:t>
            </a:r>
            <a:endParaRPr lang="en-US" dirty="0" smtClean="0"/>
          </a:p>
          <a:p>
            <a:r>
              <a:rPr lang="en-US" dirty="0" smtClean="0"/>
              <a:t>Model as </a:t>
            </a:r>
            <a:r>
              <a:rPr lang="en-US" b="1" dirty="0" smtClean="0"/>
              <a:t>Regulator</a:t>
            </a:r>
            <a:r>
              <a:rPr lang="en-US" b="1" baseline="0" dirty="0" smtClean="0"/>
              <a:t> of tissue restricted antigens </a:t>
            </a:r>
            <a:r>
              <a:rPr lang="en-US" baseline="0" dirty="0" smtClean="0"/>
              <a:t>or as k</a:t>
            </a:r>
            <a:r>
              <a:rPr lang="en-US" b="1" baseline="0" dirty="0" smtClean="0"/>
              <a:t>ey modulator of </a:t>
            </a:r>
            <a:r>
              <a:rPr lang="en-US" b="1" baseline="0" dirty="0" err="1" smtClean="0"/>
              <a:t>mTEC</a:t>
            </a:r>
            <a:r>
              <a:rPr lang="en-US" b="1" baseline="0" dirty="0" smtClean="0"/>
              <a:t> differentiation</a:t>
            </a:r>
          </a:p>
          <a:p>
            <a:endParaRPr lang="en-US" dirty="0" smtClean="0"/>
          </a:p>
          <a:p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 loss or reduction in expression occurs for a substantial number of genes in MECs, an observation consistent with the targeted gene's role as a transcriptional activator.</a:t>
            </a:r>
          </a:p>
          <a:p>
            <a:endParaRPr lang="en-US" sz="1200" b="0" i="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Conflicting conclusions</a:t>
            </a:r>
          </a:p>
          <a:p>
            <a:r>
              <a:rPr lang="en-US" dirty="0" err="1" smtClean="0"/>
              <a:t>Dendritic</a:t>
            </a:r>
            <a:r>
              <a:rPr lang="en-US" baseline="0" dirty="0" smtClean="0"/>
              <a:t> cells-normal in Anderson; in other paper DCs don’t come into Medulla (stay at CMJ)-</a:t>
            </a:r>
            <a:r>
              <a:rPr lang="en-US" baseline="0" dirty="0" err="1" smtClean="0"/>
              <a:t>Aire</a:t>
            </a:r>
            <a:r>
              <a:rPr lang="en-US" baseline="0" dirty="0" smtClean="0"/>
              <a:t> regulate </a:t>
            </a:r>
            <a:r>
              <a:rPr lang="en-US" baseline="0" dirty="0" err="1" smtClean="0"/>
              <a:t>chemokine</a:t>
            </a:r>
            <a:r>
              <a:rPr lang="en-US" baseline="0" dirty="0" smtClean="0"/>
              <a:t> responsible for attracting </a:t>
            </a:r>
            <a:r>
              <a:rPr lang="en-US" baseline="0" dirty="0" err="1" smtClean="0"/>
              <a:t>dendritic</a:t>
            </a:r>
            <a:r>
              <a:rPr lang="en-US" baseline="0" dirty="0" smtClean="0"/>
              <a:t> cells</a:t>
            </a:r>
          </a:p>
          <a:p>
            <a:r>
              <a:rPr lang="en-US" baseline="0" dirty="0" smtClean="0"/>
              <a:t>Also </a:t>
            </a:r>
            <a:r>
              <a:rPr lang="en-US" baseline="0" dirty="0" err="1" smtClean="0"/>
              <a:t>impt</a:t>
            </a:r>
            <a:r>
              <a:rPr lang="en-US" baseline="0" dirty="0" smtClean="0"/>
              <a:t> in </a:t>
            </a:r>
            <a:r>
              <a:rPr lang="en-US" baseline="0" dirty="0" err="1" smtClean="0"/>
              <a:t>Treg</a:t>
            </a:r>
            <a:r>
              <a:rPr lang="en-US" baseline="0" dirty="0" smtClean="0"/>
              <a:t> cell regulation (fewer foxp3 cells in mutant)</a:t>
            </a:r>
          </a:p>
          <a:p>
            <a:r>
              <a:rPr lang="en-US" baseline="0" dirty="0" err="1" smtClean="0"/>
              <a:t>Impt</a:t>
            </a:r>
            <a:r>
              <a:rPr lang="en-US" baseline="0" dirty="0" smtClean="0"/>
              <a:t> in </a:t>
            </a:r>
            <a:r>
              <a:rPr lang="en-US" baseline="0" dirty="0" err="1" smtClean="0"/>
              <a:t>mTEC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diffferentiation</a:t>
            </a:r>
            <a:r>
              <a:rPr lang="en-US" baseline="0" dirty="0" smtClean="0"/>
              <a:t>; cells don’t reach final stage of maturity</a:t>
            </a:r>
          </a:p>
          <a:p>
            <a:r>
              <a:rPr lang="en-US" baseline="0" dirty="0" smtClean="0"/>
              <a:t>Anderson reports doubling of K14 while Gillard reports reduction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34</a:t>
            </a:fld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b="1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Development</a:t>
            </a:r>
          </a:p>
          <a:p>
            <a:r>
              <a:rPr lang="en-US" sz="1200" b="1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Chromosome 10 (20 haploid, 40 in all)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 create this mutant, the originating investigator employed a targeting vector bearing a </a:t>
            </a:r>
            <a:r>
              <a:rPr lang="en-US" sz="1200" b="0" i="1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loxP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site-flanked 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Pgk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-neo cassette inserted into 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intron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2. An additional single </a:t>
            </a:r>
            <a:r>
              <a:rPr lang="en-US" sz="1200" b="0" i="1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loxP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site was placed in 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intron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1. The targeting construct was 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electroporated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into 129S2/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SvPas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-derived D3 embryonic stem (ES) cells. Correctly targeted ES cells were injected into C57BL/6 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blastocysts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The resulting 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chimeric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mice were mated with CMV-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cre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transgenic mice on a C57BL/6 background. 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Exon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2 and portions of 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introns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1 and 3 were excised in the offspring. The resulting 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chimeric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animals were crossed to C57BL/6 mice. Heterozygous offspring were crossed to  </a:t>
            </a:r>
          </a:p>
          <a:p>
            <a:endParaRPr lang="en-US" sz="1200" b="0" i="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 engineered a line of mice carrying a defective 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aire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gene by means </a:t>
            </a:r>
            <a:r>
              <a:rPr lang="en-US" sz="1200" b="1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 lox/</a:t>
            </a:r>
            <a:r>
              <a:rPr lang="en-US" sz="1200" b="1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cre</a:t>
            </a:r>
            <a:r>
              <a:rPr lang="en-US" sz="1200" b="1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-mediated recombination in embryonic stem (ES) cells (fig. S1). These mice carry in homozygous state a mutant allele bearing a deletion of </a:t>
            </a:r>
            <a:r>
              <a:rPr lang="en-US" sz="1200" b="1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exon</a:t>
            </a:r>
            <a:r>
              <a:rPr lang="en-US" sz="1200" b="1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2 and portions of the upstream and downstream </a:t>
            </a:r>
            <a:r>
              <a:rPr lang="en-US" sz="1200" b="1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introns</a:t>
            </a:r>
            <a:r>
              <a:rPr lang="en-US" sz="1200" b="1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(fig. S1A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). Mature </a:t>
            </a:r>
            <a:r>
              <a:rPr lang="en-US" sz="1200" b="1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aire</a:t>
            </a:r>
            <a:r>
              <a:rPr lang="en-US" sz="1200" b="1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gene transcripts 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could be detected at 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nearnormal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levels in the thymus of mutant mice, but these were smaller than in the wild type, as expected given the absence of 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exon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2 (fig. S1B). Sequence analysis confirmed that these transcripts could not give rise to functional protein because a frame shift provoked by the abnormal juxtaposition of 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exons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1 and 3 resulted in premature truncation shortly after 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exon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1 (fig. S1C). The 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aire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gene mutation was generated in ES cells derived from mice of the 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Sv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/129 strain, and mice used in the experiments described here were from F[sub2] or F[sub3] backcrosses onto the B6 genetic background.</a:t>
            </a:r>
          </a:p>
          <a:p>
            <a:endParaRPr lang="en-US" sz="1200" b="0" i="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Cre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recombinase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-enzyme</a:t>
            </a:r>
            <a:r>
              <a:rPr lang="en-US" sz="12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that recognizes specific lox p sites</a:t>
            </a:r>
          </a:p>
          <a:p>
            <a:r>
              <a:rPr lang="en-US" sz="12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Lox P sites-particular DNA sequences</a:t>
            </a:r>
          </a:p>
          <a:p>
            <a:endParaRPr lang="en-US" sz="1200" b="0" i="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Cre</a:t>
            </a:r>
            <a:r>
              <a:rPr lang="en-US" sz="12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enzyme binds to site, cuts it in half and splices together the halves after target DNA has been removed</a:t>
            </a:r>
            <a:endParaRPr lang="en-US" sz="1200" b="0" i="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35</a:t>
            </a:fld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M1 surrounds M2 in WT, adjacent in Mutant; organization of clusters appears to be different; </a:t>
            </a:r>
            <a:r>
              <a:rPr lang="en-US" b="1" dirty="0" smtClean="0"/>
              <a:t>quantify</a:t>
            </a:r>
            <a:r>
              <a:rPr lang="en-US" dirty="0" smtClean="0"/>
              <a:t> organization difference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Connected component labeling-technique Identify</a:t>
            </a:r>
            <a:r>
              <a:rPr lang="en-US" baseline="0" dirty="0" smtClean="0"/>
              <a:t> individual cluster components for each cluster; </a:t>
            </a:r>
            <a:r>
              <a:rPr lang="en-US" dirty="0" smtClean="0"/>
              <a:t>Manually</a:t>
            </a:r>
            <a:r>
              <a:rPr lang="en-US" baseline="0" dirty="0" smtClean="0"/>
              <a:t> find </a:t>
            </a:r>
            <a:r>
              <a:rPr lang="en-US" baseline="0" dirty="0" err="1" smtClean="0"/>
              <a:t>centroid</a:t>
            </a:r>
            <a:r>
              <a:rPr lang="en-US" baseline="0" dirty="0" smtClean="0"/>
              <a:t> (center of mass);</a:t>
            </a:r>
          </a:p>
          <a:p>
            <a:r>
              <a:rPr lang="en-US" dirty="0" smtClean="0"/>
              <a:t>measure distance between red and yellow cluster</a:t>
            </a:r>
            <a:r>
              <a:rPr lang="en-US" baseline="0" dirty="0" smtClean="0"/>
              <a:t> components</a:t>
            </a:r>
            <a:endParaRPr lang="en-US" dirty="0" smtClean="0"/>
          </a:p>
          <a:p>
            <a:r>
              <a:rPr lang="en-US" dirty="0" smtClean="0"/>
              <a:t>WT=</a:t>
            </a:r>
            <a:r>
              <a:rPr lang="en-US" dirty="0" err="1" smtClean="0"/>
              <a:t>centroid</a:t>
            </a:r>
            <a:r>
              <a:rPr lang="en-US" dirty="0" smtClean="0"/>
              <a:t> in</a:t>
            </a:r>
            <a:r>
              <a:rPr lang="en-US" baseline="0" dirty="0" smtClean="0"/>
              <a:t> center; small distance between: M2 is inset in M1</a:t>
            </a:r>
          </a:p>
          <a:p>
            <a:r>
              <a:rPr lang="en-US" baseline="0" dirty="0" smtClean="0"/>
              <a:t>Mutant-adjacent, further distance between ; offset from</a:t>
            </a:r>
          </a:p>
          <a:p>
            <a:endParaRPr lang="en-US" baseline="0" dirty="0" smtClean="0"/>
          </a:p>
          <a:p>
            <a:r>
              <a:rPr lang="en-US" baseline="0" dirty="0" smtClean="0"/>
              <a:t>Still refining method to work with dataset; way of identifying clusters with CCL is imperfect. </a:t>
            </a:r>
          </a:p>
          <a:p>
            <a:r>
              <a:rPr lang="en-US" baseline="0" dirty="0" smtClean="0"/>
              <a:t>Although mutant looks different, we need to increase sample size to make sure this is real; draw conclusions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36</a:t>
            </a:fld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0000" lnSpcReduction="20000"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Cross reaction if 2 of same species in same set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CD11c-dendritic cells (antigen presenting) and some activated t cells, Central tolerance of T cells, b cells and NK cells  (apoptosis of self reactive t cells), cellular adhesion</a:t>
            </a:r>
          </a:p>
          <a:p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Claudin3&amp;4- membrane protein, tight junction family, cell to cell adhesion in epithelial/endothelial sheets, for seals around cells, physical barrier to solutes and water, PREFERENTIALLY EXPRESSED IN </a:t>
            </a:r>
            <a:r>
              <a:rPr lang="en-US" baseline="0" dirty="0" err="1" smtClean="0"/>
              <a:t>aire</a:t>
            </a:r>
            <a:r>
              <a:rPr lang="en-US" baseline="0" dirty="0" smtClean="0"/>
              <a:t>+ </a:t>
            </a:r>
            <a:r>
              <a:rPr lang="en-US" baseline="0" dirty="0" err="1" smtClean="0"/>
              <a:t>mTECS</a:t>
            </a:r>
            <a:r>
              <a:rPr lang="en-US" baseline="0" dirty="0" smtClean="0"/>
              <a:t>,       CLDN3,4, UEA1 </a:t>
            </a:r>
            <a:r>
              <a:rPr lang="en-US" baseline="0" dirty="0" err="1" smtClean="0"/>
              <a:t>tecs</a:t>
            </a:r>
            <a:r>
              <a:rPr lang="en-US" baseline="0" dirty="0" smtClean="0"/>
              <a:t> represent initial progenitors specified for </a:t>
            </a:r>
            <a:r>
              <a:rPr lang="en-US" baseline="0" dirty="0" err="1" smtClean="0"/>
              <a:t>Aire</a:t>
            </a:r>
            <a:r>
              <a:rPr lang="en-US" baseline="0" dirty="0" smtClean="0"/>
              <a:t>+ </a:t>
            </a:r>
            <a:r>
              <a:rPr lang="en-US" baseline="0" dirty="0" err="1" smtClean="0"/>
              <a:t>mTECS</a:t>
            </a:r>
            <a:endParaRPr lang="en-US" baseline="0" dirty="0" smtClean="0"/>
          </a:p>
          <a:p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CD25-glycoprotein, expressed on activated T and B cells, </a:t>
            </a:r>
            <a:r>
              <a:rPr lang="en-US" baseline="0" dirty="0" err="1" smtClean="0"/>
              <a:t>thymocyte</a:t>
            </a:r>
            <a:r>
              <a:rPr lang="en-US" baseline="0" dirty="0" smtClean="0"/>
              <a:t> subsets, pre-b cells, and t </a:t>
            </a:r>
            <a:r>
              <a:rPr lang="en-US" baseline="0" dirty="0" err="1" smtClean="0"/>
              <a:t>reg</a:t>
            </a:r>
            <a:r>
              <a:rPr lang="en-US" baseline="0" dirty="0" smtClean="0"/>
              <a:t> cells, IL2 receptor, </a:t>
            </a:r>
            <a:r>
              <a:rPr lang="en-US" baseline="0" dirty="0" err="1" smtClean="0"/>
              <a:t>transmembran</a:t>
            </a:r>
            <a:r>
              <a:rPr lang="en-US" baseline="0" dirty="0" smtClean="0"/>
              <a:t> protein present on activated T cells, DN2 and DN3 are CD25+  ;   DN1-DN4 – CD4 CD8 SP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r>
              <a:rPr lang="en-US" dirty="0" err="1" smtClean="0"/>
              <a:t>PDGFRb-Perivascular</a:t>
            </a:r>
            <a:r>
              <a:rPr lang="en-US" dirty="0" smtClean="0"/>
              <a:t> cells express </a:t>
            </a:r>
            <a:r>
              <a:rPr lang="en-US" dirty="0" err="1" smtClean="0"/>
              <a:t>mesenchymal</a:t>
            </a:r>
            <a:r>
              <a:rPr lang="en-US" dirty="0" smtClean="0"/>
              <a:t> markers,</a:t>
            </a:r>
            <a:r>
              <a:rPr lang="en-US" baseline="0" dirty="0" smtClean="0"/>
              <a:t> so does capsule</a:t>
            </a:r>
          </a:p>
          <a:p>
            <a:r>
              <a:rPr lang="en-US" baseline="0" dirty="0" smtClean="0"/>
              <a:t>Gene encodes a cell surface tyrosine </a:t>
            </a:r>
            <a:r>
              <a:rPr lang="en-US" baseline="0" dirty="0" err="1" smtClean="0"/>
              <a:t>kinase</a:t>
            </a:r>
            <a:r>
              <a:rPr lang="en-US" baseline="0" dirty="0" smtClean="0"/>
              <a:t> receptor, binding causes </a:t>
            </a:r>
            <a:r>
              <a:rPr lang="en-US" baseline="0" dirty="0" err="1" smtClean="0"/>
              <a:t>phosphorylation</a:t>
            </a:r>
            <a:r>
              <a:rPr lang="en-US" baseline="0" dirty="0" smtClean="0"/>
              <a:t> (may control growth, division, movement, survival, development)</a:t>
            </a:r>
          </a:p>
          <a:p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Foxp3-forkhead box p3, transcriptional regulator, high expression in CD4CD25 </a:t>
            </a:r>
            <a:r>
              <a:rPr lang="en-US" baseline="0" dirty="0" err="1" smtClean="0"/>
              <a:t>reg</a:t>
            </a:r>
            <a:r>
              <a:rPr lang="en-US" baseline="0" dirty="0" smtClean="0"/>
              <a:t> t cells</a:t>
            </a:r>
            <a:r>
              <a:rPr lang="en-US" b="1" baseline="0" dirty="0" smtClean="0"/>
              <a:t>, suppress immune response of </a:t>
            </a:r>
            <a:r>
              <a:rPr lang="en-US" baseline="0" dirty="0" smtClean="0"/>
              <a:t>other cells “self check” to prevent excessive reactions and prevent self reactivity, occurs in medulla, some t cells become </a:t>
            </a:r>
            <a:r>
              <a:rPr lang="en-US" baseline="0" dirty="0" err="1" smtClean="0"/>
              <a:t>Treg</a:t>
            </a:r>
            <a:r>
              <a:rPr lang="en-US" baseline="0" dirty="0" smtClean="0"/>
              <a:t> and rest leave thymus</a:t>
            </a:r>
          </a:p>
          <a:p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Claudin5-cell surface/</a:t>
            </a:r>
            <a:r>
              <a:rPr lang="en-US" baseline="0" dirty="0" err="1" smtClean="0"/>
              <a:t>transmembrane</a:t>
            </a:r>
            <a:r>
              <a:rPr lang="en-US" baseline="0" dirty="0" smtClean="0"/>
              <a:t> marker, </a:t>
            </a:r>
            <a:r>
              <a:rPr lang="en-US" baseline="0" dirty="0" err="1" smtClean="0"/>
              <a:t>claudin</a:t>
            </a:r>
            <a:r>
              <a:rPr lang="en-US" baseline="0" dirty="0" smtClean="0"/>
              <a:t> family, tight junction strands of endothelia and epithelia tissues</a:t>
            </a:r>
          </a:p>
          <a:p>
            <a:endParaRPr lang="en-US" baseline="0" dirty="0" smtClean="0"/>
          </a:p>
          <a:p>
            <a:r>
              <a:rPr lang="en-US" baseline="0" dirty="0" smtClean="0"/>
              <a:t>K14-keratin, </a:t>
            </a:r>
            <a:r>
              <a:rPr lang="en-US" b="1" baseline="0" dirty="0" err="1" smtClean="0"/>
              <a:t>cytoplasmic</a:t>
            </a:r>
            <a:r>
              <a:rPr lang="en-US" baseline="0" dirty="0" smtClean="0"/>
              <a:t> intermediate filament protein, expressed in epithelial tissues, provide mechanical support, maintain cell shape</a:t>
            </a:r>
          </a:p>
          <a:p>
            <a:endParaRPr lang="en-US" baseline="0" dirty="0" smtClean="0"/>
          </a:p>
          <a:p>
            <a:r>
              <a:rPr lang="en-US" baseline="0" dirty="0" smtClean="0"/>
              <a:t>UEA1-lectin (binds carbohydrate), endothelial cell marker, binds K8 and not K14,K5, AIRE more preferentially expressed in this subset, suggests these cells represent more advanced stage of </a:t>
            </a:r>
            <a:r>
              <a:rPr lang="en-US" baseline="0" dirty="0" err="1" smtClean="0"/>
              <a:t>mTEC</a:t>
            </a:r>
            <a:r>
              <a:rPr lang="en-US" baseline="0" dirty="0" smtClean="0"/>
              <a:t> differentiation</a:t>
            </a:r>
          </a:p>
          <a:p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AIRE-autoimmune regulator, transcription factory that is highly expressed in </a:t>
            </a:r>
            <a:r>
              <a:rPr lang="en-US" baseline="0" dirty="0" err="1" smtClean="0"/>
              <a:t>perinuclear</a:t>
            </a:r>
            <a:r>
              <a:rPr lang="en-US" baseline="0" dirty="0" smtClean="0"/>
              <a:t> region of mature </a:t>
            </a:r>
            <a:r>
              <a:rPr lang="en-US" baseline="0" dirty="0" err="1" smtClean="0"/>
              <a:t>medullary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thymic</a:t>
            </a:r>
            <a:r>
              <a:rPr lang="en-US" baseline="0" dirty="0" smtClean="0"/>
              <a:t> epithelial cells, central tolerance, controls transcription of many genes encoding highly diverse, tissue-restricted self antigens, in absence of AIRE, </a:t>
            </a:r>
            <a:r>
              <a:rPr lang="en-US" baseline="0" dirty="0" err="1" smtClean="0"/>
              <a:t>mTECS</a:t>
            </a:r>
            <a:r>
              <a:rPr lang="en-US" baseline="0" dirty="0" smtClean="0"/>
              <a:t> fail to delete </a:t>
            </a:r>
            <a:r>
              <a:rPr lang="en-US" baseline="0" dirty="0" err="1" smtClean="0"/>
              <a:t>thymocytes</a:t>
            </a:r>
            <a:r>
              <a:rPr lang="en-US" baseline="0" dirty="0" smtClean="0"/>
              <a:t> expressing </a:t>
            </a:r>
            <a:r>
              <a:rPr lang="en-US" baseline="0" dirty="0" err="1" smtClean="0"/>
              <a:t>Tcell</a:t>
            </a:r>
            <a:r>
              <a:rPr lang="en-US" baseline="0" dirty="0" smtClean="0"/>
              <a:t> “self” receptors</a:t>
            </a:r>
            <a:endParaRPr lang="en-US" dirty="0" smtClean="0"/>
          </a:p>
          <a:p>
            <a:endParaRPr lang="en-US" baseline="0" dirty="0" smtClean="0"/>
          </a:p>
          <a:p>
            <a:r>
              <a:rPr lang="en-US" baseline="0" dirty="0" smtClean="0"/>
              <a:t>P63-related to tumor suppressor gene family, </a:t>
            </a:r>
            <a:r>
              <a:rPr lang="en-US" b="1" baseline="0" dirty="0" smtClean="0"/>
              <a:t>early epithelial cell marker</a:t>
            </a:r>
            <a:r>
              <a:rPr lang="en-US" baseline="0" dirty="0" smtClean="0"/>
              <a:t>, induces expression of differential markers and shortly after its own levels are reduced, may stimulate cell survival</a:t>
            </a:r>
          </a:p>
          <a:p>
            <a:endParaRPr lang="en-US" baseline="0" dirty="0" smtClean="0"/>
          </a:p>
          <a:p>
            <a:r>
              <a:rPr lang="en-US" baseline="0" dirty="0" smtClean="0"/>
              <a:t>Foxn1-member of </a:t>
            </a:r>
            <a:r>
              <a:rPr lang="en-US" baseline="0" dirty="0" err="1" smtClean="0"/>
              <a:t>forkhead</a:t>
            </a:r>
            <a:r>
              <a:rPr lang="en-US" baseline="0" dirty="0" smtClean="0"/>
              <a:t> transcription factor family, generates mature </a:t>
            </a:r>
            <a:r>
              <a:rPr lang="en-US" baseline="0" dirty="0" err="1" smtClean="0"/>
              <a:t>thymic</a:t>
            </a:r>
            <a:r>
              <a:rPr lang="en-US" baseline="0" dirty="0" smtClean="0"/>
              <a:t> epithelial cells from immature </a:t>
            </a:r>
            <a:r>
              <a:rPr lang="en-US" baseline="0" dirty="0" err="1" smtClean="0"/>
              <a:t>progenitory</a:t>
            </a:r>
            <a:r>
              <a:rPr lang="en-US" baseline="0" dirty="0" smtClean="0"/>
              <a:t>, requires through development to maturity, “master regulatory” in TEC lineage specification, </a:t>
            </a:r>
            <a:r>
              <a:rPr lang="en-US" baseline="0" dirty="0" err="1" smtClean="0"/>
              <a:t>tec</a:t>
            </a:r>
            <a:r>
              <a:rPr lang="en-US" baseline="0" dirty="0" smtClean="0"/>
              <a:t> patterning in fetal stage and </a:t>
            </a:r>
            <a:r>
              <a:rPr lang="en-US" baseline="0" dirty="0" err="1" smtClean="0"/>
              <a:t>tec</a:t>
            </a:r>
            <a:r>
              <a:rPr lang="en-US" baseline="0" dirty="0" smtClean="0"/>
              <a:t> homeostasis in postnatal thymus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38</a:t>
            </a:fld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CellProfiler</a:t>
            </a:r>
            <a:r>
              <a:rPr lang="en-US" dirty="0" smtClean="0"/>
              <a:t> uses pixel information, outputs info</a:t>
            </a:r>
            <a:r>
              <a:rPr lang="en-US" baseline="0" dirty="0" smtClean="0"/>
              <a:t> in pixels</a:t>
            </a:r>
            <a:endParaRPr lang="en-US" dirty="0" smtClean="0"/>
          </a:p>
          <a:p>
            <a:r>
              <a:rPr lang="en-US" dirty="0" smtClean="0"/>
              <a:t>Pixels not biologically meaningful, change to mm (1000 microns) or microns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40</a:t>
            </a:fld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CellProfiler</a:t>
            </a:r>
            <a:r>
              <a:rPr lang="en-US" dirty="0" smtClean="0">
                <a:solidFill>
                  <a:schemeClr val="bg1"/>
                </a:solidFill>
              </a:rPr>
              <a:t> outputs X and Y coordinates of cells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schemeClr val="bg1"/>
                </a:solidFill>
              </a:rPr>
              <a:t>2dHistogram function to bin coordinates into quadrants of size that I choose-200x200 boxes, 100x100-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schemeClr val="bg1"/>
                </a:solidFill>
              </a:rPr>
              <a:t>	want to look like community matrix, with bins that has count info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Since I am</a:t>
            </a:r>
            <a:r>
              <a:rPr lang="en-US" baseline="0" dirty="0" smtClean="0">
                <a:solidFill>
                  <a:schemeClr val="bg1"/>
                </a:solidFill>
              </a:rPr>
              <a:t> looking at multiple sections, </a:t>
            </a:r>
            <a:r>
              <a:rPr lang="en-US" dirty="0" smtClean="0">
                <a:solidFill>
                  <a:schemeClr val="bg1"/>
                </a:solidFill>
              </a:rPr>
              <a:t>I want bin sizes</a:t>
            </a:r>
            <a:r>
              <a:rPr lang="en-US" baseline="0" dirty="0" smtClean="0">
                <a:solidFill>
                  <a:schemeClr val="bg1"/>
                </a:solidFill>
              </a:rPr>
              <a:t> to be the same between sections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I add 4 points (0 and point larger than section height)-6000 for thymus1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(0,0) ,(0,6000),(6000,0),(6000,6000) (I wanted them to be square)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2dhisto-Matrix (grid)</a:t>
            </a:r>
            <a:r>
              <a:rPr lang="en-US" baseline="0" dirty="0" smtClean="0">
                <a:solidFill>
                  <a:schemeClr val="bg1"/>
                </a:solidFill>
              </a:rPr>
              <a:t> is built that holds the counts that fall into each bin/quadrant of grid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Use the counts in the quadrants for analysis</a:t>
            </a:r>
          </a:p>
          <a:p>
            <a:endParaRPr lang="en-US" dirty="0" smtClean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41</a:t>
            </a:fld>
            <a:endParaRPr 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Cell counts in each bin/quadrant</a:t>
            </a:r>
          </a:p>
          <a:p>
            <a:r>
              <a:rPr lang="en-US" dirty="0" smtClean="0"/>
              <a:t>Bin sizes are in pixels, convert to mm or microns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42</a:t>
            </a:fld>
            <a:endParaRPr 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43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 came </a:t>
            </a:r>
            <a:r>
              <a:rPr lang="en-US" baseline="0" dirty="0" smtClean="0"/>
              <a:t>up with idea to treat </a:t>
            </a:r>
            <a:r>
              <a:rPr lang="en-US" b="1" baseline="0" dirty="0" smtClean="0"/>
              <a:t>organ</a:t>
            </a:r>
            <a:r>
              <a:rPr lang="en-US" baseline="0" dirty="0" smtClean="0"/>
              <a:t> like an ecosystem, can apply quantitative approaches used in ecology directly to a biological organ</a:t>
            </a:r>
          </a:p>
          <a:p>
            <a:endParaRPr lang="en-US" dirty="0" smtClean="0"/>
          </a:p>
          <a:p>
            <a:r>
              <a:rPr lang="en-US" dirty="0" smtClean="0"/>
              <a:t>For</a:t>
            </a:r>
            <a:r>
              <a:rPr lang="en-US" baseline="0" dirty="0" smtClean="0"/>
              <a:t> this project, </a:t>
            </a:r>
            <a:r>
              <a:rPr lang="en-US" dirty="0" smtClean="0"/>
              <a:t>compare thymus</a:t>
            </a:r>
            <a:r>
              <a:rPr lang="en-US" baseline="0" dirty="0" smtClean="0"/>
              <a:t> to </a:t>
            </a:r>
            <a:r>
              <a:rPr lang="en-US" dirty="0" smtClean="0"/>
              <a:t>island:</a:t>
            </a:r>
          </a:p>
          <a:p>
            <a:r>
              <a:rPr lang="en-US" dirty="0" smtClean="0"/>
              <a:t>	</a:t>
            </a:r>
            <a:r>
              <a:rPr lang="en-US" b="1" dirty="0" smtClean="0"/>
              <a:t>DIFFERENT REGIONS </a:t>
            </a:r>
            <a:r>
              <a:rPr lang="en-US" dirty="0" smtClean="0"/>
              <a:t>(island has</a:t>
            </a:r>
            <a:r>
              <a:rPr lang="en-US" baseline="0" dirty="0" smtClean="0"/>
              <a:t> sandy area where land that meets water, area dense with </a:t>
            </a:r>
            <a:r>
              <a:rPr lang="en-US" baseline="0" dirty="0" err="1" smtClean="0"/>
              <a:t>with</a:t>
            </a:r>
            <a:r>
              <a:rPr lang="en-US" baseline="0" dirty="0" smtClean="0"/>
              <a:t> trees, river or lake </a:t>
            </a:r>
            <a:r>
              <a:rPr lang="en-US" baseline="0" dirty="0" err="1" smtClean="0"/>
              <a:t>somewhre</a:t>
            </a:r>
            <a:endParaRPr lang="en-US" baseline="0" dirty="0" smtClean="0"/>
          </a:p>
          <a:p>
            <a:r>
              <a:rPr lang="en-US" baseline="0" dirty="0" smtClean="0"/>
              <a:t>	Within regions of island; </a:t>
            </a:r>
            <a:r>
              <a:rPr lang="en-US" b="1" baseline="0" dirty="0" smtClean="0"/>
              <a:t>different COMPOSITIONS and ABUNDANCES of SPECIES </a:t>
            </a:r>
            <a:r>
              <a:rPr lang="en-US" b="0" baseline="0" dirty="0" smtClean="0"/>
              <a:t>that have </a:t>
            </a:r>
            <a:r>
              <a:rPr lang="en-US" b="1" baseline="0" dirty="0" smtClean="0"/>
              <a:t>different ROLES and distributions</a:t>
            </a:r>
          </a:p>
          <a:p>
            <a:r>
              <a:rPr lang="en-US" baseline="0" dirty="0" smtClean="0"/>
              <a:t>                   thymus: REGIONS that are IDENTIFIED by CELL TYPES present</a:t>
            </a:r>
            <a:r>
              <a:rPr lang="en-US" b="1" baseline="0" dirty="0" smtClean="0"/>
              <a:t>		          </a:t>
            </a:r>
          </a:p>
          <a:p>
            <a:r>
              <a:rPr lang="en-US" b="1" baseline="0" dirty="0" smtClean="0"/>
              <a:t>                                  cells have different roles and distributions </a:t>
            </a:r>
            <a:endParaRPr lang="en-US" dirty="0" smtClean="0"/>
          </a:p>
          <a:p>
            <a:r>
              <a:rPr lang="en-US" dirty="0" smtClean="0"/>
              <a:t>By making</a:t>
            </a:r>
            <a:r>
              <a:rPr lang="en-US" baseline="0" dirty="0" smtClean="0"/>
              <a:t> this comparison and treating thymus like an ecosystem/ecological community, we can directly apply quantitative approaches used in ecology to thymus</a:t>
            </a:r>
            <a:endParaRPr lang="en-US" dirty="0" smtClean="0"/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First time I did analysis, I Randomly picked 200x200, cell counts in each bin were reasonable number (not too high or low)</a:t>
            </a:r>
          </a:p>
          <a:p>
            <a:r>
              <a:rPr lang="en-US" dirty="0" smtClean="0"/>
              <a:t>Not good reason, Need something to support this number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44</a:t>
            </a:fld>
            <a:endParaRPr 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Determining the optimal quadrant size: Rarefaction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Rarefaction-technique used in ecology to assess species richness (#</a:t>
            </a:r>
            <a:r>
              <a:rPr lang="en-US" baseline="0" dirty="0" smtClean="0">
                <a:solidFill>
                  <a:schemeClr val="bg1"/>
                </a:solidFill>
              </a:rPr>
              <a:t> of species)</a:t>
            </a:r>
            <a:r>
              <a:rPr lang="en-US" dirty="0" smtClean="0">
                <a:solidFill>
                  <a:schemeClr val="bg1"/>
                </a:solidFill>
              </a:rPr>
              <a:t> from the results of sampling. 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The issue that occurs when </a:t>
            </a:r>
            <a:r>
              <a:rPr lang="en-US" b="1" dirty="0" smtClean="0">
                <a:solidFill>
                  <a:schemeClr val="bg1"/>
                </a:solidFill>
              </a:rPr>
              <a:t>sampling species in a community </a:t>
            </a:r>
            <a:r>
              <a:rPr lang="en-US" dirty="0" smtClean="0">
                <a:solidFill>
                  <a:schemeClr val="bg1"/>
                </a:solidFill>
              </a:rPr>
              <a:t>is that the larger the number of samples, the more species that will</a:t>
            </a:r>
            <a:r>
              <a:rPr lang="en-US" baseline="0" dirty="0" smtClean="0">
                <a:solidFill>
                  <a:schemeClr val="bg1"/>
                </a:solidFill>
              </a:rPr>
              <a:t> be found</a:t>
            </a:r>
            <a:r>
              <a:rPr lang="en-US" dirty="0" smtClean="0">
                <a:solidFill>
                  <a:schemeClr val="bg1"/>
                </a:solidFill>
              </a:rPr>
              <a:t>. 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 When have you collected</a:t>
            </a:r>
            <a:r>
              <a:rPr lang="en-US" baseline="0" dirty="0" smtClean="0">
                <a:solidFill>
                  <a:schemeClr val="bg1"/>
                </a:solidFill>
              </a:rPr>
              <a:t> enough samples? (when is the bin size small/large enough) large bin size=more samples, get to point where you will lose info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Want to find the smallest unit of area that still contains useful information, construction of rarefaction curves, 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Selected 5x5 quadrants and took average over a section of thymus that contained #of</a:t>
            </a:r>
            <a:r>
              <a:rPr lang="en-US" baseline="0" dirty="0" smtClean="0">
                <a:solidFill>
                  <a:schemeClr val="bg1"/>
                </a:solidFill>
              </a:rPr>
              <a:t> cell types (as opposed to # of cells).  I did this 8 times in cortex and 8 times in medulla (since medulla had higher cell counts than cortex) and took average of that</a:t>
            </a:r>
            <a:endParaRPr lang="en-US" dirty="0" smtClean="0">
              <a:solidFill>
                <a:schemeClr val="bg1"/>
              </a:solidFill>
            </a:endParaRPr>
          </a:p>
          <a:p>
            <a:endParaRPr lang="en-US" dirty="0" smtClean="0"/>
          </a:p>
          <a:p>
            <a:pPr>
              <a:buFont typeface="Arial" pitchFamily="34" charset="0"/>
              <a:buChar char="•"/>
            </a:pPr>
            <a:r>
              <a:rPr lang="en-US" sz="1200" b="1" dirty="0" smtClean="0">
                <a:solidFill>
                  <a:schemeClr val="bg1">
                    <a:lumMod val="95000"/>
                  </a:schemeClr>
                </a:solidFill>
              </a:rPr>
              <a:t>Steep slope </a:t>
            </a:r>
            <a:r>
              <a:rPr lang="en-US" sz="1200" dirty="0" smtClean="0">
                <a:solidFill>
                  <a:schemeClr val="bg1">
                    <a:lumMod val="95000"/>
                  </a:schemeClr>
                </a:solidFill>
              </a:rPr>
              <a:t>indicates that a large fraction of the species diversity (cell types) remains to be  discovered. </a:t>
            </a:r>
          </a:p>
          <a:p>
            <a:pPr>
              <a:buFont typeface="Arial" pitchFamily="34" charset="0"/>
              <a:buChar char="•"/>
            </a:pPr>
            <a:r>
              <a:rPr lang="en-US" sz="1200" dirty="0" smtClean="0">
                <a:solidFill>
                  <a:schemeClr val="bg1">
                    <a:lumMod val="95000"/>
                  </a:schemeClr>
                </a:solidFill>
              </a:rPr>
              <a:t>When the curve becomes flatter to the right, a reasonable number of individual samples have been taken: more  sampling is likely to yield only few additional species.</a:t>
            </a:r>
          </a:p>
          <a:p>
            <a:pPr>
              <a:buFont typeface="Arial" pitchFamily="34" charset="0"/>
              <a:buChar char="•"/>
            </a:pPr>
            <a:endParaRPr lang="en-US" sz="1200" dirty="0" smtClean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dirty="0" smtClean="0"/>
              <a:t>Saturated for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medullary</a:t>
            </a:r>
            <a:r>
              <a:rPr lang="en-US" baseline="0" dirty="0" smtClean="0"/>
              <a:t> region when curve plateaus, probably won’t have all 7 cell types in the cortex (</a:t>
            </a:r>
            <a:r>
              <a:rPr lang="en-US" baseline="0" dirty="0" err="1" smtClean="0"/>
              <a:t>medullary</a:t>
            </a:r>
            <a:r>
              <a:rPr lang="en-US" baseline="0" dirty="0" smtClean="0"/>
              <a:t> markers)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45</a:t>
            </a:fld>
            <a:endParaRPr 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Take the count information from 2Dhistogram  and Reformat into community matrix with some species (columns) and where they are located (rows).</a:t>
            </a:r>
          </a:p>
          <a:p>
            <a:endParaRPr lang="en-US" sz="1200" b="0" i="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Initially had location information (way of identifying bin locations) but this info took over the clustering</a:t>
            </a:r>
          </a:p>
          <a:p>
            <a:endParaRPr lang="en-US" sz="1200" b="0" i="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 is the format I will use for my analysis</a:t>
            </a:r>
            <a:r>
              <a:rPr lang="en-US" sz="12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(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kmeans</a:t>
            </a:r>
            <a:r>
              <a:rPr lang="en-US" sz="12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46</a:t>
            </a:fld>
            <a:endParaRPr 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Input images from </a:t>
            </a:r>
            <a:r>
              <a:rPr lang="en-US" dirty="0" err="1" smtClean="0"/>
              <a:t>Ptgui</a:t>
            </a:r>
            <a:r>
              <a:rPr lang="en-US" dirty="0" smtClean="0"/>
              <a:t> into </a:t>
            </a:r>
            <a:r>
              <a:rPr lang="en-US" dirty="0" err="1" smtClean="0"/>
              <a:t>Cellprofiler</a:t>
            </a:r>
            <a:r>
              <a:rPr lang="en-US" dirty="0" smtClean="0"/>
              <a:t> to get cell counts which will be used for analysis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Real signal, Intensity of fluorescence</a:t>
            </a:r>
          </a:p>
          <a:p>
            <a:r>
              <a:rPr lang="en-US" dirty="0" smtClean="0"/>
              <a:t>Different colors =</a:t>
            </a:r>
            <a:r>
              <a:rPr lang="en-US" baseline="0" dirty="0" smtClean="0"/>
              <a:t> different cells, </a:t>
            </a:r>
          </a:p>
          <a:p>
            <a:r>
              <a:rPr lang="en-US" baseline="0" dirty="0" smtClean="0"/>
              <a:t>Finds </a:t>
            </a:r>
            <a:r>
              <a:rPr lang="en-US" baseline="0" dirty="0" err="1" smtClean="0"/>
              <a:t>centroid</a:t>
            </a:r>
            <a:r>
              <a:rPr lang="en-US" baseline="0" dirty="0" smtClean="0"/>
              <a:t> of cell and outputs x and y location</a:t>
            </a:r>
          </a:p>
          <a:p>
            <a:endParaRPr lang="en-US" dirty="0" smtClean="0"/>
          </a:p>
          <a:p>
            <a:r>
              <a:rPr lang="en-US" dirty="0" smtClean="0"/>
              <a:t>This shows</a:t>
            </a:r>
            <a:r>
              <a:rPr lang="en-US" baseline="0" dirty="0" smtClean="0"/>
              <a:t> a zoomed in portion of the thymus so you can see what CP considers to be a cell</a:t>
            </a:r>
          </a:p>
          <a:p>
            <a:r>
              <a:rPr lang="en-US" baseline="0" dirty="0" smtClean="0"/>
              <a:t>Green is what CP detects </a:t>
            </a:r>
            <a:r>
              <a:rPr lang="en-US" baseline="0" dirty="0" err="1" smtClean="0"/>
              <a:t>bc</a:t>
            </a:r>
            <a:r>
              <a:rPr lang="en-US" baseline="0" dirty="0" smtClean="0"/>
              <a:t> of parameters I set, </a:t>
            </a:r>
            <a:r>
              <a:rPr lang="en-US" b="1" baseline="0" dirty="0" err="1" smtClean="0"/>
              <a:t>centroid</a:t>
            </a:r>
            <a:r>
              <a:rPr lang="en-US" baseline="0" dirty="0" smtClean="0"/>
              <a:t>!</a:t>
            </a:r>
          </a:p>
          <a:p>
            <a:endParaRPr lang="en-US" baseline="0" dirty="0" smtClean="0"/>
          </a:p>
          <a:p>
            <a:r>
              <a:rPr lang="en-US" dirty="0" smtClean="0">
                <a:solidFill>
                  <a:schemeClr val="bg1"/>
                </a:solidFill>
              </a:rPr>
              <a:t>Take </a:t>
            </a:r>
            <a:r>
              <a:rPr lang="en-US" dirty="0" err="1" smtClean="0">
                <a:solidFill>
                  <a:schemeClr val="bg1"/>
                </a:solidFill>
              </a:rPr>
              <a:t>cellprofiler</a:t>
            </a:r>
            <a:r>
              <a:rPr lang="en-US" dirty="0" smtClean="0">
                <a:solidFill>
                  <a:schemeClr val="bg1"/>
                </a:solidFill>
              </a:rPr>
              <a:t> results,</a:t>
            </a:r>
            <a:r>
              <a:rPr lang="en-US" baseline="0" dirty="0" smtClean="0">
                <a:solidFill>
                  <a:schemeClr val="bg1"/>
                </a:solidFill>
              </a:rPr>
              <a:t> reformat,</a:t>
            </a:r>
            <a:r>
              <a:rPr lang="en-US" dirty="0" smtClean="0">
                <a:solidFill>
                  <a:schemeClr val="bg1"/>
                </a:solidFill>
              </a:rPr>
              <a:t> use them in R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Place grid over</a:t>
            </a:r>
            <a:r>
              <a:rPr lang="en-US" baseline="0" dirty="0" smtClean="0">
                <a:solidFill>
                  <a:schemeClr val="bg1"/>
                </a:solidFill>
              </a:rPr>
              <a:t> thymus section and record # of cell for each cell type that fall into each box of the grid</a:t>
            </a:r>
            <a:endParaRPr lang="en-US" dirty="0" smtClean="0">
              <a:solidFill>
                <a:schemeClr val="bg1"/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47</a:t>
            </a:fld>
            <a:endParaRPr 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Is it consistent </a:t>
            </a:r>
            <a:r>
              <a:rPr lang="en-US" dirty="0" err="1" smtClean="0"/>
              <a:t>bt</a:t>
            </a:r>
            <a:r>
              <a:rPr lang="en-US" dirty="0" smtClean="0"/>
              <a:t> samples?</a:t>
            </a:r>
          </a:p>
          <a:p>
            <a:r>
              <a:rPr lang="en-US" dirty="0" smtClean="0"/>
              <a:t>Produced graphs showing the amount of cell type per cluster.</a:t>
            </a:r>
          </a:p>
          <a:p>
            <a:r>
              <a:rPr lang="en-US" dirty="0" smtClean="0"/>
              <a:t>Look</a:t>
            </a:r>
            <a:r>
              <a:rPr lang="en-US" baseline="0" dirty="0" smtClean="0"/>
              <a:t> at how cell types are clustering and what cell types could be driving this clustering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48</a:t>
            </a:fld>
            <a:endParaRPr 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Produced </a:t>
            </a:r>
            <a:r>
              <a:rPr lang="en-US" dirty="0" err="1" smtClean="0"/>
              <a:t>dendrogram</a:t>
            </a:r>
            <a:r>
              <a:rPr lang="en-US" baseline="0" dirty="0" smtClean="0"/>
              <a:t> using BC results</a:t>
            </a: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There is small variability between sections (don’t expect them to be identical)</a:t>
            </a: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Regions are grouping together, aren’t just grouping with sample they came from </a:t>
            </a:r>
            <a:endParaRPr lang="en-US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Based on these results, different samples are compositionally similar.  </a:t>
            </a:r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50</a:t>
            </a:fld>
            <a:endParaRPr 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Produced </a:t>
            </a:r>
            <a:r>
              <a:rPr lang="en-US" dirty="0" err="1" smtClean="0"/>
              <a:t>dendrogram</a:t>
            </a:r>
            <a:r>
              <a:rPr lang="en-US" baseline="0" dirty="0" smtClean="0"/>
              <a:t> using BC results</a:t>
            </a: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There is small variability between sections (don’t expect them to be identical)</a:t>
            </a: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Regions are grouping together, aren’t just grouping with sample they came from </a:t>
            </a: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Some of One sample are</a:t>
            </a:r>
            <a:r>
              <a:rPr lang="en-US" baseline="0" dirty="0" smtClean="0"/>
              <a:t> grouping more closely with M2 than M1, NEED LARGER SAMPLE SIZE</a:t>
            </a:r>
            <a:endParaRPr lang="en-US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Based on these results, different samples are compositionally similar.  </a:t>
            </a:r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51</a:t>
            </a:fld>
            <a:endParaRPr 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Produced </a:t>
            </a:r>
            <a:r>
              <a:rPr lang="en-US" dirty="0" err="1" smtClean="0"/>
              <a:t>dendrogram</a:t>
            </a:r>
            <a:r>
              <a:rPr lang="en-US" dirty="0" smtClean="0"/>
              <a:t>.  </a:t>
            </a: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Based on these results, different samples are compositionally similar.  What about spatially?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53</a:t>
            </a:fld>
            <a:endParaRPr 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Look at spatial distribution</a:t>
            </a:r>
            <a:r>
              <a:rPr lang="en-US" baseline="0" dirty="0" smtClean="0"/>
              <a:t> of clusters as opposed to composition</a:t>
            </a:r>
          </a:p>
          <a:p>
            <a:endParaRPr lang="en-US" baseline="0" dirty="0" smtClean="0"/>
          </a:p>
          <a:p>
            <a:r>
              <a:rPr lang="en-US" baseline="0" dirty="0" smtClean="0"/>
              <a:t>Looks at components that are connected; find </a:t>
            </a:r>
            <a:r>
              <a:rPr lang="en-US" baseline="0" dirty="0" err="1" smtClean="0"/>
              <a:t>centroid</a:t>
            </a:r>
            <a:r>
              <a:rPr lang="en-US" baseline="0" dirty="0" smtClean="0"/>
              <a:t>, compare to </a:t>
            </a:r>
            <a:r>
              <a:rPr lang="en-US" baseline="0" dirty="0" err="1" smtClean="0"/>
              <a:t>centroid</a:t>
            </a:r>
            <a:r>
              <a:rPr lang="en-US" baseline="0" dirty="0" smtClean="0"/>
              <a:t> in other cluster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54</a:t>
            </a:fld>
            <a:endParaRPr 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2FCC67-4A62-4AD4-B0AA-96F70661C8E6}" type="slidenum">
              <a:rPr lang="en-US" smtClean="0"/>
              <a:pPr/>
              <a:t>55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baseline="0" dirty="0" smtClean="0"/>
              <a:t>Several questions we were interested in asking about the thymus (listed on right)</a:t>
            </a:r>
          </a:p>
          <a:p>
            <a:endParaRPr lang="en-US" baseline="0" dirty="0" smtClean="0"/>
          </a:p>
          <a:p>
            <a:r>
              <a:rPr lang="en-US" baseline="0" dirty="0" smtClean="0"/>
              <a:t>On left are the </a:t>
            </a:r>
            <a:r>
              <a:rPr lang="en-US" b="1" baseline="0" dirty="0" smtClean="0"/>
              <a:t>parallel questions </a:t>
            </a:r>
            <a:r>
              <a:rPr lang="en-US" baseline="0" dirty="0" smtClean="0"/>
              <a:t>asked by ecologists for centuries about communities</a:t>
            </a:r>
          </a:p>
          <a:p>
            <a:r>
              <a:rPr lang="en-US" baseline="0" dirty="0" smtClean="0"/>
              <a:t>Have </a:t>
            </a:r>
            <a:r>
              <a:rPr lang="en-US" b="1" baseline="0" dirty="0" smtClean="0"/>
              <a:t>developed</a:t>
            </a:r>
            <a:r>
              <a:rPr lang="en-US" baseline="0" dirty="0" smtClean="0"/>
              <a:t> methods to answer these questions</a:t>
            </a:r>
          </a:p>
          <a:p>
            <a:endParaRPr lang="en-US" baseline="0" dirty="0" smtClean="0"/>
          </a:p>
          <a:p>
            <a:r>
              <a:rPr lang="en-US" baseline="0" dirty="0" smtClean="0"/>
              <a:t>SLIDE</a:t>
            </a:r>
          </a:p>
          <a:p>
            <a:r>
              <a:rPr lang="en-US" baseline="0" dirty="0" smtClean="0"/>
              <a:t>Some respects, </a:t>
            </a:r>
            <a:r>
              <a:rPr lang="en-US" b="1" baseline="0" dirty="0" smtClean="0"/>
              <a:t>easier</a:t>
            </a:r>
            <a:r>
              <a:rPr lang="en-US" baseline="0" dirty="0" smtClean="0"/>
              <a:t> to look at organ.</a:t>
            </a:r>
          </a:p>
          <a:p>
            <a:r>
              <a:rPr lang="en-US" baseline="0" dirty="0" smtClean="0"/>
              <a:t>Removal of species takes long time (months to years), </a:t>
            </a:r>
            <a:r>
              <a:rPr lang="en-US" b="1" baseline="0" dirty="0" smtClean="0"/>
              <a:t>create gene knockouts </a:t>
            </a:r>
            <a:r>
              <a:rPr lang="en-US" baseline="0" dirty="0" smtClean="0"/>
              <a:t>in mouse to remove specific cell types</a:t>
            </a:r>
          </a:p>
          <a:p>
            <a:endParaRPr lang="en-US" baseline="0" dirty="0" smtClean="0"/>
          </a:p>
          <a:p>
            <a:r>
              <a:rPr lang="en-US" baseline="0" dirty="0" smtClean="0"/>
              <a:t>Completely rearrange cellular environment? Will it have a detectable effect?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baseline="0" dirty="0" smtClean="0"/>
              <a:t>RESULTS of </a:t>
            </a:r>
            <a:r>
              <a:rPr lang="en-US" baseline="0" dirty="0" err="1" smtClean="0"/>
              <a:t>ccl</a:t>
            </a:r>
            <a:r>
              <a:rPr lang="en-US" baseline="0" dirty="0" smtClean="0"/>
              <a:t> for </a:t>
            </a:r>
            <a:r>
              <a:rPr lang="en-US" baseline="0" dirty="0" err="1" smtClean="0"/>
              <a:t>wildtype</a:t>
            </a:r>
            <a:endParaRPr lang="en-US" baseline="0" dirty="0" smtClean="0"/>
          </a:p>
          <a:p>
            <a:r>
              <a:rPr lang="en-US" baseline="0" dirty="0" smtClean="0"/>
              <a:t>way of identifying clusters with CCL is imperfect </a:t>
            </a:r>
            <a:r>
              <a:rPr lang="en-US" baseline="0" dirty="0" err="1" smtClean="0"/>
              <a:t>bc</a:t>
            </a:r>
            <a:r>
              <a:rPr lang="en-US" baseline="0" dirty="0" smtClean="0"/>
              <a:t> of shape of clusters</a:t>
            </a:r>
          </a:p>
          <a:p>
            <a:r>
              <a:rPr lang="en-US" baseline="0" dirty="0" smtClean="0"/>
              <a:t>Still refining method to work with dataset; </a:t>
            </a:r>
          </a:p>
          <a:p>
            <a:endParaRPr lang="en-US" baseline="0" dirty="0" smtClean="0"/>
          </a:p>
          <a:p>
            <a:r>
              <a:rPr lang="en-US" baseline="0" dirty="0" smtClean="0"/>
              <a:t>Although mutant looks different, we need to increase sample size to make sure this is real; draw conclusions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58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SLIDE</a:t>
            </a:r>
          </a:p>
          <a:p>
            <a:r>
              <a:rPr lang="en-US" dirty="0" smtClean="0"/>
              <a:t>Takes immature t cells and turns them into functional mature t cells (involved in immune response)</a:t>
            </a:r>
          </a:p>
          <a:p>
            <a:r>
              <a:rPr lang="en-US" dirty="0" smtClean="0"/>
              <a:t>-involved in immune response</a:t>
            </a:r>
          </a:p>
          <a:p>
            <a:endParaRPr lang="en-US" dirty="0" smtClean="0"/>
          </a:p>
          <a:p>
            <a:r>
              <a:rPr lang="en-US" dirty="0" smtClean="0"/>
              <a:t>Besides</a:t>
            </a:r>
            <a:r>
              <a:rPr lang="en-US" baseline="0" dirty="0" smtClean="0"/>
              <a:t> the fact that the thymus is </a:t>
            </a:r>
            <a:r>
              <a:rPr lang="en-US" b="1" baseline="0" dirty="0" smtClean="0"/>
              <a:t>clinically important</a:t>
            </a:r>
            <a:r>
              <a:rPr lang="en-US" baseline="0" dirty="0" smtClean="0"/>
              <a:t>. There are several </a:t>
            </a:r>
            <a:r>
              <a:rPr lang="en-US" b="1" baseline="0" dirty="0" smtClean="0"/>
              <a:t>reasons Thymus is great </a:t>
            </a:r>
            <a:r>
              <a:rPr lang="en-US" baseline="0" dirty="0" smtClean="0"/>
              <a:t>organ for this type of analysis/comparison. </a:t>
            </a:r>
          </a:p>
          <a:p>
            <a:r>
              <a:rPr lang="en-US" baseline="0" dirty="0" smtClean="0"/>
              <a:t>was chosen because </a:t>
            </a:r>
            <a:r>
              <a:rPr lang="en-US" b="1" baseline="0" dirty="0" smtClean="0"/>
              <a:t>size (easier to perform analysis) and </a:t>
            </a:r>
            <a:r>
              <a:rPr lang="en-US" baseline="0" dirty="0" smtClean="0"/>
              <a:t>b</a:t>
            </a:r>
            <a:r>
              <a:rPr lang="en-US" b="1" baseline="0" dirty="0" smtClean="0"/>
              <a:t>ecause of structure</a:t>
            </a:r>
          </a:p>
          <a:p>
            <a:endParaRPr lang="en-US" baseline="0" dirty="0" smtClean="0"/>
          </a:p>
          <a:p>
            <a:r>
              <a:rPr lang="en-US" baseline="0" dirty="0" smtClean="0"/>
              <a:t> Also, have TOOLS available that can be used for analysis</a:t>
            </a:r>
          </a:p>
          <a:p>
            <a:r>
              <a:rPr lang="en-US" baseline="0" dirty="0" smtClean="0"/>
              <a:t>Have cellular </a:t>
            </a:r>
            <a:r>
              <a:rPr lang="en-US" b="1" baseline="0" dirty="0" smtClean="0"/>
              <a:t>markers for different cell types and  different t-cell differentiation </a:t>
            </a:r>
            <a:r>
              <a:rPr lang="en-US" baseline="0" dirty="0" smtClean="0"/>
              <a:t>stages/ Markers combined </a:t>
            </a:r>
            <a:r>
              <a:rPr lang="en-US" b="1" baseline="0" dirty="0" smtClean="0"/>
              <a:t>cover a good portion of </a:t>
            </a:r>
            <a:r>
              <a:rPr lang="en-US" baseline="0" dirty="0" smtClean="0"/>
              <a:t>the thymus </a:t>
            </a:r>
          </a:p>
          <a:p>
            <a:endParaRPr lang="en-US" dirty="0" smtClean="0"/>
          </a:p>
          <a:p>
            <a:r>
              <a:rPr lang="en-US" baseline="0" dirty="0" smtClean="0"/>
              <a:t>Through </a:t>
            </a:r>
            <a:r>
              <a:rPr lang="en-US" b="1" baseline="0" dirty="0" smtClean="0"/>
              <a:t>descriptive analysis (using cell specific markers</a:t>
            </a:r>
            <a:r>
              <a:rPr lang="en-US" baseline="0" dirty="0" smtClean="0"/>
              <a:t>), we know </a:t>
            </a:r>
            <a:r>
              <a:rPr lang="en-US" b="1" baseline="0" dirty="0" smtClean="0"/>
              <a:t>general patterns of regional organization</a:t>
            </a:r>
          </a:p>
          <a:p>
            <a:r>
              <a:rPr lang="en-US" baseline="0" dirty="0" smtClean="0"/>
              <a:t>We don’t even know specifics about </a:t>
            </a:r>
            <a:r>
              <a:rPr lang="en-US" b="1" baseline="0" dirty="0" smtClean="0"/>
              <a:t>cellular level organization, </a:t>
            </a:r>
          </a:p>
          <a:p>
            <a:r>
              <a:rPr lang="en-US" b="1" baseline="0" dirty="0" smtClean="0"/>
              <a:t>very interested in understanding; give us insight into organ function </a:t>
            </a:r>
            <a:endParaRPr lang="en-US" baseline="0" dirty="0" smtClean="0"/>
          </a:p>
          <a:p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```````````````````````````</a:t>
            </a:r>
          </a:p>
          <a:p>
            <a:r>
              <a:rPr lang="en-US" b="0" dirty="0" smtClean="0"/>
              <a:t>Organs that would</a:t>
            </a:r>
            <a:r>
              <a:rPr lang="en-US" b="0" baseline="0" dirty="0" smtClean="0"/>
              <a:t> be especially useful for include:</a:t>
            </a:r>
            <a:endParaRPr lang="en-US" b="0" dirty="0" smtClean="0"/>
          </a:p>
          <a:p>
            <a:r>
              <a:rPr lang="en-US" b="0" dirty="0" err="1" smtClean="0"/>
              <a:t>endodermal</a:t>
            </a:r>
            <a:r>
              <a:rPr lang="en-US" b="0" dirty="0" smtClean="0"/>
              <a:t> glandular organs (thymus,</a:t>
            </a:r>
            <a:r>
              <a:rPr lang="en-US" b="0" baseline="0" dirty="0" smtClean="0"/>
              <a:t> liver, pancreas)</a:t>
            </a:r>
            <a:r>
              <a:rPr lang="en-US" b="0" dirty="0" smtClean="0"/>
              <a:t> , no discernable</a:t>
            </a:r>
            <a:r>
              <a:rPr lang="en-US" b="0" baseline="0" dirty="0" smtClean="0"/>
              <a:t> features</a:t>
            </a:r>
            <a:endParaRPr lang="en-US" b="0" dirty="0" smtClean="0"/>
          </a:p>
          <a:p>
            <a:r>
              <a:rPr lang="en-US" b="0" dirty="0" smtClean="0"/>
              <a:t>structure is more difficult to perceive (as opposed</a:t>
            </a:r>
            <a:r>
              <a:rPr lang="en-US" b="0" baseline="0" dirty="0" smtClean="0"/>
              <a:t> to organ like heart: cut open and see compartments and vessels)</a:t>
            </a:r>
            <a:endParaRPr lang="en-US" b="0" dirty="0" smtClean="0"/>
          </a:p>
          <a:p>
            <a:r>
              <a:rPr lang="en-US" b="0" dirty="0" smtClean="0"/>
              <a:t>organizational structures that are visible only with the use of molecular or cellular markers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General info –zoom</a:t>
            </a:r>
            <a:r>
              <a:rPr lang="en-US" baseline="0" dirty="0" smtClean="0"/>
              <a:t> in on a portion of the thymus; get image that looks like this</a:t>
            </a:r>
            <a:endParaRPr lang="en-US" dirty="0" smtClean="0"/>
          </a:p>
          <a:p>
            <a:r>
              <a:rPr lang="en-US" dirty="0" smtClean="0"/>
              <a:t>Picture is showing section of thymus from the capsule downward to medulla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b="1" dirty="0" smtClean="0">
                <a:solidFill>
                  <a:schemeClr val="bg1"/>
                </a:solidFill>
              </a:rPr>
              <a:t>REGIONS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Several different regions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Cortex: Outer region (more</a:t>
            </a:r>
            <a:r>
              <a:rPr lang="en-US" baseline="0" dirty="0" smtClean="0">
                <a:solidFill>
                  <a:schemeClr val="bg1"/>
                </a:solidFill>
              </a:rPr>
              <a:t> t cells, </a:t>
            </a:r>
            <a:r>
              <a:rPr lang="en-US" baseline="0" dirty="0" err="1" smtClean="0">
                <a:solidFill>
                  <a:schemeClr val="bg1"/>
                </a:solidFill>
              </a:rPr>
              <a:t>stromal</a:t>
            </a:r>
            <a:r>
              <a:rPr lang="en-US" baseline="0" dirty="0" smtClean="0">
                <a:solidFill>
                  <a:schemeClr val="bg1"/>
                </a:solidFill>
              </a:rPr>
              <a:t> environment is less dense)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Medulla: Inner region</a:t>
            </a:r>
          </a:p>
          <a:p>
            <a:pPr marL="346075" indent="-346075"/>
            <a:r>
              <a:rPr lang="en-US" dirty="0" err="1" smtClean="0">
                <a:solidFill>
                  <a:schemeClr val="bg1"/>
                </a:solidFill>
              </a:rPr>
              <a:t>Cortocomedullary</a:t>
            </a:r>
            <a:r>
              <a:rPr lang="en-US" dirty="0" smtClean="0">
                <a:solidFill>
                  <a:schemeClr val="bg1"/>
                </a:solidFill>
              </a:rPr>
              <a:t> Junction (CMJ): Area where they meet         </a:t>
            </a:r>
          </a:p>
          <a:p>
            <a:pPr marL="225425" indent="-225425"/>
            <a:r>
              <a:rPr lang="en-US" dirty="0" err="1" smtClean="0">
                <a:solidFill>
                  <a:schemeClr val="bg1"/>
                </a:solidFill>
              </a:rPr>
              <a:t>Subcapsular</a:t>
            </a:r>
            <a:r>
              <a:rPr lang="en-US" dirty="0" smtClean="0">
                <a:solidFill>
                  <a:schemeClr val="bg1"/>
                </a:solidFill>
              </a:rPr>
              <a:t> region: Outer cortex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CELL TYPES</a:t>
            </a:r>
            <a:r>
              <a:rPr lang="en-US" b="1" dirty="0" smtClean="0">
                <a:solidFill>
                  <a:schemeClr val="bg1"/>
                </a:solidFill>
              </a:rPr>
              <a:t>- within these regions</a:t>
            </a:r>
            <a:r>
              <a:rPr lang="en-US" b="1" baseline="0" dirty="0" smtClean="0">
                <a:solidFill>
                  <a:schemeClr val="bg1"/>
                </a:solidFill>
              </a:rPr>
              <a:t> are different compositions of cell types</a:t>
            </a:r>
            <a:endParaRPr lang="en-US" dirty="0" smtClean="0"/>
          </a:p>
          <a:p>
            <a:pPr>
              <a:buNone/>
            </a:pPr>
            <a:r>
              <a:rPr lang="en-US" b="1" dirty="0" smtClean="0"/>
              <a:t>Resident cell types</a:t>
            </a:r>
            <a:r>
              <a:rPr lang="en-US" b="0" dirty="0" smtClean="0"/>
              <a:t>:-make up</a:t>
            </a:r>
            <a:r>
              <a:rPr lang="en-US" b="0" baseline="0" dirty="0" smtClean="0"/>
              <a:t> the organ-</a:t>
            </a:r>
            <a:r>
              <a:rPr lang="en-US" b="0" baseline="0" dirty="0" err="1" smtClean="0"/>
              <a:t>stromal</a:t>
            </a:r>
            <a:r>
              <a:rPr lang="en-US" b="0" baseline="0" dirty="0" smtClean="0"/>
              <a:t>-plants in environment</a:t>
            </a:r>
          </a:p>
          <a:p>
            <a:pPr>
              <a:buNone/>
            </a:pPr>
            <a:r>
              <a:rPr lang="en-US" b="0" dirty="0" smtClean="0"/>
              <a:t>                               </a:t>
            </a:r>
            <a:r>
              <a:rPr lang="en-US" b="0" dirty="0" err="1" smtClean="0"/>
              <a:t>Thymic</a:t>
            </a:r>
            <a:r>
              <a:rPr lang="en-US" b="0" dirty="0" smtClean="0"/>
              <a:t> epithelial cells (TECs)-support </a:t>
            </a:r>
            <a:r>
              <a:rPr lang="en-US" b="0" dirty="0" err="1" smtClean="0"/>
              <a:t>mTECs</a:t>
            </a:r>
            <a:r>
              <a:rPr lang="en-US" b="0" dirty="0" smtClean="0"/>
              <a:t> (</a:t>
            </a:r>
            <a:r>
              <a:rPr lang="en-US" b="0" dirty="0" err="1" smtClean="0"/>
              <a:t>medullary</a:t>
            </a:r>
            <a:r>
              <a:rPr lang="en-US" b="0" dirty="0" smtClean="0"/>
              <a:t> </a:t>
            </a:r>
            <a:r>
              <a:rPr lang="en-US" b="0" dirty="0" err="1" smtClean="0"/>
              <a:t>thymic</a:t>
            </a:r>
            <a:r>
              <a:rPr lang="en-US" b="0" dirty="0" smtClean="0"/>
              <a:t> epithelial cells)-</a:t>
            </a:r>
            <a:r>
              <a:rPr lang="en-US" b="0" dirty="0" err="1" smtClean="0"/>
              <a:t>cTEC</a:t>
            </a:r>
            <a:r>
              <a:rPr lang="en-US" b="0" dirty="0" smtClean="0"/>
              <a:t> (cortical </a:t>
            </a:r>
            <a:r>
              <a:rPr lang="en-US" b="0" dirty="0" err="1" smtClean="0"/>
              <a:t>thymic</a:t>
            </a:r>
            <a:r>
              <a:rPr lang="en-US" b="0" dirty="0" smtClean="0"/>
              <a:t> epithelial cells) </a:t>
            </a:r>
          </a:p>
          <a:p>
            <a:pPr>
              <a:buNone/>
            </a:pPr>
            <a:r>
              <a:rPr lang="en-US" b="0" dirty="0" smtClean="0"/>
              <a:t>                               Vasculature-blood vessels (t cells and nutrients)</a:t>
            </a:r>
          </a:p>
          <a:p>
            <a:pPr>
              <a:buNone/>
            </a:pPr>
            <a:r>
              <a:rPr lang="en-US" b="0" dirty="0" smtClean="0"/>
              <a:t>                               </a:t>
            </a:r>
            <a:r>
              <a:rPr lang="en-US" b="0" dirty="0" err="1" smtClean="0"/>
              <a:t>Dendritic</a:t>
            </a:r>
            <a:r>
              <a:rPr lang="en-US" b="0" dirty="0" smtClean="0"/>
              <a:t> cells-maturation</a:t>
            </a:r>
            <a:r>
              <a:rPr lang="en-US" b="0" baseline="0" dirty="0" smtClean="0"/>
              <a:t> of t cells</a:t>
            </a:r>
            <a:endParaRPr lang="en-US" sz="2700" b="0" baseline="0" dirty="0" smtClean="0"/>
          </a:p>
          <a:p>
            <a:pPr>
              <a:buNone/>
            </a:pPr>
            <a:r>
              <a:rPr lang="en-US" sz="3200" b="1" dirty="0" smtClean="0"/>
              <a:t>Migrating cell types: animals in environment</a:t>
            </a:r>
          </a:p>
          <a:p>
            <a:pPr lvl="2"/>
            <a:r>
              <a:rPr lang="en-US" sz="3200" b="0" dirty="0" smtClean="0">
                <a:solidFill>
                  <a:schemeClr val="bg1"/>
                </a:solidFill>
              </a:rPr>
              <a:t>T cells</a:t>
            </a:r>
          </a:p>
          <a:p>
            <a:pPr lvl="2"/>
            <a:endParaRPr lang="en-US" sz="3200" b="0" dirty="0" smtClean="0">
              <a:solidFill>
                <a:schemeClr val="bg1"/>
              </a:solidFill>
            </a:endParaRPr>
          </a:p>
          <a:p>
            <a:pPr lvl="2"/>
            <a:r>
              <a:rPr lang="en-US" sz="3200" b="0" dirty="0" smtClean="0">
                <a:solidFill>
                  <a:schemeClr val="bg1"/>
                </a:solidFill>
              </a:rPr>
              <a:t>KEY POINT: interactions with microenvironments crucial</a:t>
            </a:r>
            <a:r>
              <a:rPr lang="en-US" sz="3200" b="0" baseline="0" dirty="0" smtClean="0">
                <a:solidFill>
                  <a:schemeClr val="bg1"/>
                </a:solidFill>
              </a:rPr>
              <a:t> for development, don’t know much about organization</a:t>
            </a:r>
            <a:endParaRPr lang="en-US" sz="3200" b="0" dirty="0" smtClean="0">
              <a:solidFill>
                <a:schemeClr val="bg1"/>
              </a:solidFill>
            </a:endParaRPr>
          </a:p>
          <a:p>
            <a:pPr lvl="2"/>
            <a:endParaRPr lang="en-US" dirty="0" smtClean="0">
              <a:solidFill>
                <a:schemeClr val="bg1"/>
              </a:solidFill>
            </a:endParaRPr>
          </a:p>
          <a:p>
            <a:pPr lvl="3"/>
            <a:endParaRPr lang="en-US" dirty="0" smtClean="0">
              <a:solidFill>
                <a:schemeClr val="bg1"/>
              </a:solidFill>
            </a:endParaRPr>
          </a:p>
          <a:p>
            <a:endParaRPr lang="en-US" dirty="0" smtClean="0"/>
          </a:p>
          <a:p>
            <a:pPr lvl="1"/>
            <a:endParaRPr lang="en-US" b="1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None/>
            </a:pPr>
            <a:r>
              <a:rPr lang="en-US" dirty="0" smtClean="0"/>
              <a:t>GOAL:IDENTIFY  MANY CELL TYPES (increased statistical power for</a:t>
            </a:r>
            <a:r>
              <a:rPr lang="en-US" baseline="0" dirty="0" smtClean="0"/>
              <a:t> analysis)</a:t>
            </a:r>
            <a:endParaRPr lang="en-US" dirty="0" smtClean="0"/>
          </a:p>
          <a:p>
            <a:pPr marL="228600" indent="-228600">
              <a:buNone/>
            </a:pPr>
            <a:endParaRPr lang="en-US" dirty="0" smtClean="0"/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lang="en-US" dirty="0" smtClean="0"/>
              <a:t>Take</a:t>
            </a:r>
            <a:r>
              <a:rPr lang="en-US" baseline="0" dirty="0" smtClean="0"/>
              <a:t> middle </a:t>
            </a:r>
            <a:r>
              <a:rPr lang="en-US" baseline="0" dirty="0" err="1" smtClean="0"/>
              <a:t>sagittal</a:t>
            </a:r>
            <a:r>
              <a:rPr lang="en-US" baseline="0" dirty="0" smtClean="0"/>
              <a:t> sections of 1 month old wild type left lobe thymus and stain them with antibodies that bind to specific cell </a:t>
            </a:r>
            <a:r>
              <a:rPr lang="en-US" baseline="0" dirty="0" smtClean="0"/>
              <a:t>types</a:t>
            </a:r>
            <a:endParaRPr lang="en-US" baseline="0" dirty="0" smtClean="0"/>
          </a:p>
          <a:p>
            <a:pPr marL="228600" indent="-228600">
              <a:buAutoNum type="arabicParenR"/>
            </a:pPr>
            <a:r>
              <a:rPr lang="en-US" baseline="0" dirty="0" smtClean="0"/>
              <a:t>Take pictures with microscope along the entire thymus section</a:t>
            </a:r>
          </a:p>
          <a:p>
            <a:pPr marL="228600" indent="-228600">
              <a:buAutoNum type="arabicParenR"/>
            </a:pPr>
            <a:r>
              <a:rPr lang="en-US" baseline="0" dirty="0" smtClean="0"/>
              <a:t>Piece them together using </a:t>
            </a:r>
            <a:r>
              <a:rPr lang="en-US" baseline="0" dirty="0" err="1" smtClean="0"/>
              <a:t>PTGui</a:t>
            </a:r>
            <a:r>
              <a:rPr lang="en-US" baseline="0" dirty="0" smtClean="0"/>
              <a:t> (</a:t>
            </a:r>
            <a:r>
              <a:rPr lang="en-US" baseline="0" dirty="0" err="1" smtClean="0"/>
              <a:t>panaromic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pic</a:t>
            </a:r>
            <a:r>
              <a:rPr lang="en-US" baseline="0" dirty="0" smtClean="0"/>
              <a:t> stitching software) and use Cell Profiler (cell counting program) to perform cell counts on sections</a:t>
            </a:r>
          </a:p>
          <a:p>
            <a:pPr marL="228600" indent="-228600">
              <a:buAutoNum type="arabicParenR"/>
            </a:pPr>
            <a:r>
              <a:rPr lang="en-US" baseline="0" dirty="0" smtClean="0"/>
              <a:t>Use cell location and abundance info from these sections for spatial analysis, this image is showing a heat map of different cell markers</a:t>
            </a:r>
          </a:p>
          <a:p>
            <a:pPr marL="228600" indent="-228600">
              <a:buAutoNum type="arabicParenR"/>
            </a:pPr>
            <a:endParaRPr lang="en-US" baseline="0" dirty="0" smtClean="0"/>
          </a:p>
          <a:p>
            <a:r>
              <a:rPr lang="en-US" baseline="0" dirty="0" smtClean="0"/>
              <a:t>Example of 4 cell types on microscope</a:t>
            </a:r>
          </a:p>
          <a:p>
            <a:r>
              <a:rPr lang="en-US" baseline="0" dirty="0" smtClean="0"/>
              <a:t>Limited by # of channels and antibodies available</a:t>
            </a:r>
          </a:p>
          <a:p>
            <a:endParaRPr lang="en-US" dirty="0" smtClean="0"/>
          </a:p>
          <a:p>
            <a:r>
              <a:rPr lang="en-US" baseline="0" dirty="0" smtClean="0"/>
              <a:t>Blood vessels,</a:t>
            </a:r>
          </a:p>
          <a:p>
            <a:r>
              <a:rPr lang="en-US" baseline="0" dirty="0" smtClean="0"/>
              <a:t>Subsets of </a:t>
            </a:r>
            <a:r>
              <a:rPr lang="en-US" baseline="0" dirty="0" err="1" smtClean="0"/>
              <a:t>mTEC</a:t>
            </a:r>
            <a:r>
              <a:rPr lang="en-US" baseline="0" dirty="0" smtClean="0"/>
              <a:t> and </a:t>
            </a:r>
            <a:r>
              <a:rPr lang="en-US" baseline="0" dirty="0" err="1" smtClean="0"/>
              <a:t>cTEC</a:t>
            </a:r>
            <a:endParaRPr lang="en-US" baseline="0" dirty="0" smtClean="0"/>
          </a:p>
          <a:p>
            <a:r>
              <a:rPr lang="en-US" baseline="0" dirty="0" smtClean="0"/>
              <a:t>Subsets of T cells</a:t>
            </a:r>
          </a:p>
          <a:p>
            <a:r>
              <a:rPr lang="en-US" baseline="0" dirty="0" err="1" smtClean="0"/>
              <a:t>Dendritic</a:t>
            </a:r>
            <a:r>
              <a:rPr lang="en-US" baseline="0" dirty="0" smtClean="0"/>
              <a:t> cells</a:t>
            </a:r>
          </a:p>
          <a:p>
            <a:endParaRPr lang="en-US" baseline="0" dirty="0" smtClean="0"/>
          </a:p>
          <a:p>
            <a:pPr marL="228600" indent="-228600">
              <a:buAutoNum type="arabicParenR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Tried to correspond</a:t>
            </a:r>
            <a:r>
              <a:rPr lang="en-US" baseline="0" dirty="0" smtClean="0"/>
              <a:t> to the colors in the image</a:t>
            </a:r>
          </a:p>
          <a:p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More </a:t>
            </a:r>
            <a:r>
              <a:rPr lang="en-US" baseline="0" dirty="0" smtClean="0"/>
              <a:t>markers for </a:t>
            </a:r>
            <a:r>
              <a:rPr lang="en-US" baseline="0" dirty="0" err="1" smtClean="0"/>
              <a:t>mTEC</a:t>
            </a:r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More diversity in medulla; different subsets of </a:t>
            </a:r>
            <a:r>
              <a:rPr lang="en-US" dirty="0" err="1" smtClean="0"/>
              <a:t>mTECs</a:t>
            </a:r>
            <a:r>
              <a:rPr lang="en-US" dirty="0" smtClean="0"/>
              <a:t> that we have markers for that work well</a:t>
            </a:r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r>
              <a:rPr lang="en-US" dirty="0" smtClean="0"/>
              <a:t>Don’t have as</a:t>
            </a:r>
            <a:r>
              <a:rPr lang="en-US" baseline="0" dirty="0" smtClean="0"/>
              <a:t> many markers as cortex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B3A97F-1098-4322-93F4-9CB2667A47B1}" type="datetime1">
              <a:rPr lang="en-US" smtClean="0"/>
              <a:pPr/>
              <a:t>3/11/2015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6A2AB-6DF6-4382-BAE5-7F7A516DCAB7}" type="datetime1">
              <a:rPr lang="en-US" smtClean="0"/>
              <a:pPr/>
              <a:t>3/11/2015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ACA3E-2668-45CB-AE11-47C2BFC2105C}" type="datetime1">
              <a:rPr lang="en-US" smtClean="0"/>
              <a:pPr/>
              <a:t>3/11/2015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276A1E-5376-4818-BE3E-304CD5AC07AB}" type="datetime1">
              <a:rPr lang="en-US" smtClean="0"/>
              <a:pPr/>
              <a:t>3/11/2015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7FDBC-11F6-4589-B472-6B3F727FF941}" type="datetime1">
              <a:rPr lang="en-US" smtClean="0"/>
              <a:pPr/>
              <a:t>3/11/2015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8F081-6980-44FA-9B90-F5BC702410DA}" type="datetime1">
              <a:rPr lang="en-US" smtClean="0"/>
              <a:pPr/>
              <a:t>3/11/2015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EE6D4-0E8B-4EFF-A1F1-1AB4F61C9BB9}" type="datetime1">
              <a:rPr lang="en-US" smtClean="0"/>
              <a:pPr/>
              <a:t>3/11/2015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2B2D7-59E8-4E57-9B23-0BE137F84A51}" type="datetime1">
              <a:rPr lang="en-US" smtClean="0"/>
              <a:pPr/>
              <a:t>3/11/2015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497E7-8976-4751-ACCB-265E5B3CDC20}" type="datetime1">
              <a:rPr lang="en-US" smtClean="0"/>
              <a:pPr/>
              <a:t>3/11/2015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9D00D-FCF5-40BF-906A-943F30D0AA94}" type="datetime1">
              <a:rPr lang="en-US" smtClean="0"/>
              <a:pPr/>
              <a:t>3/11/2015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E1611F-572A-43AE-9740-6D8DAD57498D}" type="datetime1">
              <a:rPr lang="en-US" smtClean="0"/>
              <a:pPr/>
              <a:t>3/11/2015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1588C3-1CC9-458D-8801-8D5474DBDE34}" type="datetime1">
              <a:rPr lang="en-US" smtClean="0"/>
              <a:pPr/>
              <a:t>3/11/2015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342E7F-DF59-4C55-978B-D4A0D8C00EF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34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3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15.jpe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sz="1500" dirty="0" smtClean="0"/>
              <a:t>K14-Blue</a:t>
            </a:r>
            <a:br>
              <a:rPr lang="en-US" sz="1500" dirty="0" smtClean="0"/>
            </a:br>
            <a:r>
              <a:rPr lang="en-US" sz="1500" dirty="0" smtClean="0"/>
              <a:t> Claudin5-Green</a:t>
            </a:r>
            <a:br>
              <a:rPr lang="en-US" sz="1500" dirty="0" smtClean="0"/>
            </a:br>
            <a:r>
              <a:rPr lang="en-US" sz="1500" dirty="0" err="1" smtClean="0"/>
              <a:t>PDGFRb</a:t>
            </a:r>
            <a:r>
              <a:rPr lang="en-US" sz="1500" dirty="0" smtClean="0"/>
              <a:t>-Red</a:t>
            </a:r>
            <a:br>
              <a:rPr lang="en-US" sz="1500" dirty="0" smtClean="0"/>
            </a:br>
            <a:r>
              <a:rPr lang="en-US" sz="1500" dirty="0" smtClean="0"/>
              <a:t> Foxp3-Purple</a:t>
            </a:r>
            <a:br>
              <a:rPr lang="en-US" sz="1500" dirty="0" smtClean="0"/>
            </a:br>
            <a:r>
              <a:rPr lang="en-US" sz="1500" dirty="0" smtClean="0"/>
              <a:t/>
            </a:r>
            <a:br>
              <a:rPr lang="en-US" sz="1500" dirty="0" smtClean="0"/>
            </a:br>
            <a:r>
              <a:rPr lang="en-US" sz="1500" dirty="0" smtClean="0"/>
              <a:t>20x Lab Microscope</a:t>
            </a:r>
            <a:br>
              <a:rPr lang="en-US" sz="1500" dirty="0" smtClean="0"/>
            </a:br>
            <a:r>
              <a:rPr lang="en-US" sz="1500" dirty="0" smtClean="0"/>
              <a:t>Frozen Antibody Set 1</a:t>
            </a:r>
            <a:endParaRPr lang="en-US" sz="1500" dirty="0"/>
          </a:p>
        </p:txBody>
      </p:sp>
      <p:pic>
        <p:nvPicPr>
          <p:cNvPr id="7" name="Content Placeholder 6"/>
          <p:cNvPicPr>
            <a:picLocks noGrp="1"/>
          </p:cNvPicPr>
          <p:nvPr>
            <p:ph idx="4294967295"/>
          </p:nvPr>
        </p:nvPicPr>
        <p:blipFill rotWithShape="1">
          <a:blip r:embed="rId3"/>
          <a:srcRect l="45960" t="20890" r="35251" b="57301"/>
          <a:stretch/>
        </p:blipFill>
        <p:spPr>
          <a:xfrm>
            <a:off x="4648200" y="0"/>
            <a:ext cx="4572000" cy="3306762"/>
          </a:xfrm>
          <a:prstGeom prst="rect">
            <a:avLst/>
          </a:prstGeom>
        </p:spPr>
      </p:pic>
      <p:sp>
        <p:nvSpPr>
          <p:cNvPr id="6" name="Subtitle 2"/>
          <p:cNvSpPr txBox="1">
            <a:spLocks/>
          </p:cNvSpPr>
          <p:nvPr/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Mary Browning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3/17/2015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0" name="Content Placeholder 6"/>
          <p:cNvPicPr>
            <a:picLocks/>
          </p:cNvPicPr>
          <p:nvPr/>
        </p:nvPicPr>
        <p:blipFill rotWithShape="1">
          <a:blip r:embed="rId3"/>
          <a:srcRect l="27170" t="20890" r="54667" b="57301"/>
          <a:stretch/>
        </p:blipFill>
        <p:spPr>
          <a:xfrm>
            <a:off x="0" y="0"/>
            <a:ext cx="4419600" cy="3306762"/>
          </a:xfrm>
          <a:prstGeom prst="rect">
            <a:avLst/>
          </a:prstGeom>
        </p:spPr>
      </p:pic>
      <p:pic>
        <p:nvPicPr>
          <p:cNvPr id="11" name="Content Placeholder 6"/>
          <p:cNvPicPr>
            <a:picLocks/>
          </p:cNvPicPr>
          <p:nvPr/>
        </p:nvPicPr>
        <p:blipFill rotWithShape="1">
          <a:blip r:embed="rId3"/>
          <a:srcRect l="45960" t="43704" r="35251" b="34686"/>
          <a:stretch/>
        </p:blipFill>
        <p:spPr>
          <a:xfrm>
            <a:off x="4572000" y="3352800"/>
            <a:ext cx="4648200" cy="3505200"/>
          </a:xfrm>
          <a:prstGeom prst="rect">
            <a:avLst/>
          </a:prstGeom>
        </p:spPr>
      </p:pic>
      <p:pic>
        <p:nvPicPr>
          <p:cNvPr id="12" name="Content Placeholder 6"/>
          <p:cNvPicPr>
            <a:picLocks/>
          </p:cNvPicPr>
          <p:nvPr/>
        </p:nvPicPr>
        <p:blipFill rotWithShape="1">
          <a:blip r:embed="rId3"/>
          <a:srcRect l="27170" t="43704" r="54354" b="34686"/>
          <a:stretch/>
        </p:blipFill>
        <p:spPr>
          <a:xfrm>
            <a:off x="0" y="3352800"/>
            <a:ext cx="4648200" cy="3505200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0" y="2130425"/>
            <a:ext cx="91440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Cellular Ecology of the Mouse Thymus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9" name="Subtitle 2"/>
          <p:cNvSpPr txBox="1">
            <a:spLocks/>
          </p:cNvSpPr>
          <p:nvPr/>
        </p:nvSpPr>
        <p:spPr>
          <a:xfrm>
            <a:off x="3581400" y="4495800"/>
            <a:ext cx="6400800" cy="175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Mary Browning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3/17/2015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="" xmlns:p14="http://schemas.microsoft.com/office/powerpoint/2010/main" val="4092362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52400"/>
            <a:ext cx="8458200" cy="6705600"/>
          </a:xfrm>
        </p:spPr>
        <p:txBody>
          <a:bodyPr>
            <a:noAutofit/>
          </a:bodyPr>
          <a:lstStyle/>
          <a:p>
            <a:pPr>
              <a:buNone/>
            </a:pPr>
            <a:endParaRPr lang="en-US" sz="2400" dirty="0" smtClean="0">
              <a:solidFill>
                <a:schemeClr val="bg1"/>
              </a:solidFill>
            </a:endParaRPr>
          </a:p>
          <a:p>
            <a:pPr>
              <a:buNone/>
            </a:pPr>
            <a:r>
              <a:rPr lang="en-US" sz="2800" b="1" dirty="0" smtClean="0">
                <a:solidFill>
                  <a:schemeClr val="bg1"/>
                </a:solidFill>
              </a:rPr>
              <a:t>Goal:  Develop a quantitative model to characterize the organization  of cell types in a mouse thymus.</a:t>
            </a:r>
            <a:endParaRPr lang="en-US" sz="2400" dirty="0" smtClean="0">
              <a:solidFill>
                <a:schemeClr val="bg1"/>
              </a:solidFill>
            </a:endParaRPr>
          </a:p>
          <a:p>
            <a:pPr lvl="1"/>
            <a:endParaRPr lang="en-US" sz="2400" dirty="0">
              <a:solidFill>
                <a:schemeClr val="bg1"/>
              </a:solidFill>
            </a:endParaRPr>
          </a:p>
          <a:p>
            <a:pPr marL="914400" lvl="1" indent="-457200">
              <a:buAutoNum type="arabicParenR"/>
            </a:pPr>
            <a:r>
              <a:rPr lang="en-US" b="1" dirty="0" smtClean="0">
                <a:solidFill>
                  <a:schemeClr val="bg1"/>
                </a:solidFill>
              </a:rPr>
              <a:t>Spatial and compositional clustering (K means)</a:t>
            </a:r>
          </a:p>
          <a:p>
            <a:pPr marL="1314450" lvl="2" indent="-793750">
              <a:buFont typeface="+mj-lt"/>
              <a:buAutoNum type="arabicPeriod"/>
            </a:pPr>
            <a:endParaRPr lang="en-US" sz="2000" dirty="0" smtClean="0">
              <a:solidFill>
                <a:schemeClr val="bg1"/>
              </a:solidFill>
            </a:endParaRPr>
          </a:p>
          <a:p>
            <a:pPr marL="1371600" lvl="2" indent="-514350">
              <a:buFont typeface="+mj-lt"/>
              <a:buAutoNum type="romanUcPeriod"/>
            </a:pPr>
            <a:endParaRPr lang="en-US" sz="2000" dirty="0" smtClean="0">
              <a:solidFill>
                <a:schemeClr val="bg1"/>
              </a:solidFill>
            </a:endParaRPr>
          </a:p>
          <a:p>
            <a:pPr lvl="1">
              <a:buNone/>
            </a:pPr>
            <a:endParaRPr lang="en-US" sz="2400" dirty="0" smtClean="0">
              <a:solidFill>
                <a:schemeClr val="bg1"/>
              </a:solidFill>
            </a:endParaRPr>
          </a:p>
          <a:p>
            <a:pPr lvl="1"/>
            <a:endParaRPr lang="en-US" sz="2400" dirty="0" smtClean="0">
              <a:solidFill>
                <a:schemeClr val="bg1"/>
              </a:solidFill>
            </a:endParaRPr>
          </a:p>
          <a:p>
            <a:pPr>
              <a:buNone/>
            </a:pPr>
            <a:endParaRPr lang="en-US" sz="2400" dirty="0" smtClean="0">
              <a:solidFill>
                <a:schemeClr val="bg1"/>
              </a:solidFill>
            </a:endParaRPr>
          </a:p>
          <a:p>
            <a:pPr>
              <a:buNone/>
            </a:pPr>
            <a:endParaRPr lang="en-US" sz="2400" dirty="0" smtClean="0">
              <a:solidFill>
                <a:schemeClr val="bg1"/>
              </a:solidFill>
            </a:endParaRPr>
          </a:p>
          <a:p>
            <a:pPr>
              <a:buNone/>
            </a:pPr>
            <a:r>
              <a:rPr lang="en-US" sz="2400" dirty="0" smtClean="0">
                <a:solidFill>
                  <a:schemeClr val="bg1"/>
                </a:solidFill>
              </a:rPr>
              <a:t>  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K means Clustering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27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 l="13435" t="29831" r="29860" b="28973"/>
          <a:stretch>
            <a:fillRect/>
          </a:stretch>
        </p:blipFill>
        <p:spPr bwMode="auto">
          <a:xfrm>
            <a:off x="2627" y="1371600"/>
            <a:ext cx="9141373" cy="3733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6488668"/>
            <a:ext cx="5638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http://en.wikipedia.org/wiki/K-means_clustering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K means clustering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6200" y="1676400"/>
            <a:ext cx="5410200" cy="54864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Regions	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Cortex, Medulla, </a:t>
            </a:r>
            <a:r>
              <a:rPr lang="en-US" dirty="0" err="1" smtClean="0">
                <a:solidFill>
                  <a:schemeClr val="bg1"/>
                </a:solidFill>
              </a:rPr>
              <a:t>Subcapsular</a:t>
            </a:r>
            <a:r>
              <a:rPr lang="en-US" dirty="0" smtClean="0">
                <a:solidFill>
                  <a:schemeClr val="bg1"/>
                </a:solidFill>
              </a:rPr>
              <a:t> region, CMJ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Can these regions be computationally reproduced?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Do we identify cryptic information (other regions or </a:t>
            </a:r>
            <a:r>
              <a:rPr lang="en-US" dirty="0" err="1" smtClean="0">
                <a:solidFill>
                  <a:schemeClr val="bg1"/>
                </a:solidFill>
              </a:rPr>
              <a:t>subregions</a:t>
            </a:r>
            <a:r>
              <a:rPr lang="en-US" dirty="0" smtClean="0">
                <a:solidFill>
                  <a:schemeClr val="bg1"/>
                </a:solidFill>
              </a:rPr>
              <a:t>?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Is pattern consistent throughout thymus? Between samples?</a:t>
            </a:r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53250" name="AutoShape 2" descr="Image result for &quot;R&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3252" name="Picture 4" descr="http://rprogramming.net/wp-content/uploads/2012/10/R-Programming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" y="0"/>
            <a:ext cx="1600200" cy="1213945"/>
          </a:xfrm>
          <a:prstGeom prst="rect">
            <a:avLst/>
          </a:prstGeom>
          <a:noFill/>
        </p:spPr>
      </p:pic>
      <p:pic>
        <p:nvPicPr>
          <p:cNvPr id="9" name="Picture 69" descr="thymusintro.jpg"/>
          <p:cNvPicPr>
            <a:picLocks noGrp="1" noChangeArrowheads="1"/>
          </p:cNvPicPr>
          <p:nvPr>
            <p:ph sz="half" idx="2"/>
          </p:nvPr>
        </p:nvPicPr>
        <p:blipFill>
          <a:blip r:embed="rId4"/>
          <a:srcRect l="1614" r="66113"/>
          <a:stretch>
            <a:fillRect/>
          </a:stretch>
        </p:blipFill>
        <p:spPr bwMode="auto">
          <a:xfrm>
            <a:off x="5257800" y="990600"/>
            <a:ext cx="3886200" cy="54864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2800" dirty="0" smtClean="0">
                <a:solidFill>
                  <a:schemeClr val="bg1"/>
                </a:solidFill>
              </a:rPr>
              <a:t>                               Clustering Results</a:t>
            </a:r>
            <a:br>
              <a:rPr lang="en-US" sz="2800" dirty="0" smtClean="0">
                <a:solidFill>
                  <a:schemeClr val="bg1"/>
                </a:solidFill>
              </a:rPr>
            </a:br>
            <a:r>
              <a:rPr lang="en-US" sz="2800" dirty="0" smtClean="0">
                <a:solidFill>
                  <a:schemeClr val="bg1"/>
                </a:solidFill>
              </a:rPr>
              <a:t>                                    K=4                   K=5                   K=10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9" name="Frame 8"/>
          <p:cNvSpPr/>
          <p:nvPr/>
        </p:nvSpPr>
        <p:spPr>
          <a:xfrm>
            <a:off x="2819400" y="1066800"/>
            <a:ext cx="1981200" cy="5791200"/>
          </a:xfrm>
          <a:prstGeom prst="frame">
            <a:avLst>
              <a:gd name="adj1" fmla="val 5769"/>
            </a:avLst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19050"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pic>
        <p:nvPicPr>
          <p:cNvPr id="10" name="Content Placeholder 9" descr="Rplot01.png"/>
          <p:cNvPicPr>
            <a:picLocks noGrp="1" noChangeAspect="1"/>
          </p:cNvPicPr>
          <p:nvPr>
            <p:ph idx="1"/>
          </p:nvPr>
        </p:nvPicPr>
        <p:blipFill>
          <a:blip r:embed="rId3"/>
          <a:srcRect l="1014" t="2104" r="10312" b="65907"/>
          <a:stretch>
            <a:fillRect/>
          </a:stretch>
        </p:blipFill>
        <p:spPr>
          <a:xfrm rot="16200000">
            <a:off x="1036721" y="3154279"/>
            <a:ext cx="5546558" cy="1676400"/>
          </a:xfrm>
        </p:spPr>
      </p:pic>
      <p:pic>
        <p:nvPicPr>
          <p:cNvPr id="11" name="Picture 10" descr="RplotK10.png"/>
          <p:cNvPicPr>
            <a:picLocks noChangeAspect="1"/>
          </p:cNvPicPr>
          <p:nvPr/>
        </p:nvPicPr>
        <p:blipFill>
          <a:blip r:embed="rId4"/>
          <a:srcRect l="1121" t="1320" r="12049" b="65972"/>
          <a:stretch>
            <a:fillRect/>
          </a:stretch>
        </p:blipFill>
        <p:spPr>
          <a:xfrm rot="16200000">
            <a:off x="4914900" y="3086100"/>
            <a:ext cx="5715000" cy="1828800"/>
          </a:xfrm>
          <a:prstGeom prst="rect">
            <a:avLst/>
          </a:prstGeom>
        </p:spPr>
      </p:pic>
      <p:pic>
        <p:nvPicPr>
          <p:cNvPr id="12" name="Picture 11" descr="RplotNk5.png"/>
          <p:cNvPicPr>
            <a:picLocks noChangeAspect="1"/>
          </p:cNvPicPr>
          <p:nvPr/>
        </p:nvPicPr>
        <p:blipFill>
          <a:blip r:embed="rId5"/>
          <a:srcRect l="1158" t="1874" r="12012" b="65418"/>
          <a:stretch>
            <a:fillRect/>
          </a:stretch>
        </p:blipFill>
        <p:spPr>
          <a:xfrm rot="16200000">
            <a:off x="2857500" y="3086100"/>
            <a:ext cx="5715000" cy="1828800"/>
          </a:xfrm>
          <a:prstGeom prst="rect">
            <a:avLst/>
          </a:prstGeom>
        </p:spPr>
      </p:pic>
      <p:pic>
        <p:nvPicPr>
          <p:cNvPr id="8" name="Content Placeholder 4" descr="Allcolors_WT1_2_UEACDCDClaud.jpg"/>
          <p:cNvPicPr>
            <a:picLocks noChangeAspect="1"/>
          </p:cNvPicPr>
          <p:nvPr/>
        </p:nvPicPr>
        <p:blipFill>
          <a:blip r:embed="rId6" cstate="print">
            <a:lum bright="20000" contrast="30000"/>
          </a:blip>
          <a:stretch>
            <a:fillRect/>
          </a:stretch>
        </p:blipFill>
        <p:spPr>
          <a:xfrm>
            <a:off x="457200" y="1295400"/>
            <a:ext cx="2204337" cy="5252199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/>
          <p:cNvGrpSpPr/>
          <p:nvPr/>
        </p:nvGrpSpPr>
        <p:grpSpPr>
          <a:xfrm>
            <a:off x="1981200" y="563350"/>
            <a:ext cx="2105800" cy="6294650"/>
            <a:chOff x="2618600" y="563350"/>
            <a:chExt cx="2105800" cy="6294650"/>
          </a:xfrm>
        </p:grpSpPr>
        <p:grpSp>
          <p:nvGrpSpPr>
            <p:cNvPr id="18" name="Group 17"/>
            <p:cNvGrpSpPr/>
            <p:nvPr/>
          </p:nvGrpSpPr>
          <p:grpSpPr>
            <a:xfrm>
              <a:off x="2666999" y="563350"/>
              <a:ext cx="2057401" cy="6294650"/>
              <a:chOff x="1676399" y="206498"/>
              <a:chExt cx="2286002" cy="6816537"/>
            </a:xfrm>
          </p:grpSpPr>
          <p:pic>
            <p:nvPicPr>
              <p:cNvPr id="12" name="Picture 11" descr="Rplotgraph.png"/>
              <p:cNvPicPr>
                <a:picLocks noChangeAspect="1"/>
              </p:cNvPicPr>
              <p:nvPr/>
            </p:nvPicPr>
            <p:blipFill>
              <a:blip r:embed="rId3"/>
              <a:srcRect l="50941" t="2726" r="4540" b="56388"/>
              <a:stretch>
                <a:fillRect/>
              </a:stretch>
            </p:blipFill>
            <p:spPr>
              <a:xfrm>
                <a:off x="1676399" y="5239592"/>
                <a:ext cx="2286002" cy="1783443"/>
              </a:xfrm>
              <a:prstGeom prst="rect">
                <a:avLst/>
              </a:prstGeom>
            </p:spPr>
          </p:pic>
          <p:pic>
            <p:nvPicPr>
              <p:cNvPr id="13" name="Picture 12" descr="Rplotgraph.png"/>
              <p:cNvPicPr>
                <a:picLocks noChangeAspect="1"/>
              </p:cNvPicPr>
              <p:nvPr/>
            </p:nvPicPr>
            <p:blipFill>
              <a:blip r:embed="rId3"/>
              <a:srcRect t="2726" r="53690" b="56389"/>
              <a:stretch>
                <a:fillRect/>
              </a:stretch>
            </p:blipFill>
            <p:spPr>
              <a:xfrm>
                <a:off x="1676400" y="1905000"/>
                <a:ext cx="2286000" cy="1714500"/>
              </a:xfrm>
              <a:prstGeom prst="rect">
                <a:avLst/>
              </a:prstGeom>
            </p:spPr>
          </p:pic>
          <p:pic>
            <p:nvPicPr>
              <p:cNvPr id="14" name="Picture 13" descr="Rplotgraph.png"/>
              <p:cNvPicPr>
                <a:picLocks noChangeAspect="1"/>
              </p:cNvPicPr>
              <p:nvPr/>
            </p:nvPicPr>
            <p:blipFill>
              <a:blip r:embed="rId3"/>
              <a:srcRect t="53152" r="53690" b="5962"/>
              <a:stretch>
                <a:fillRect/>
              </a:stretch>
            </p:blipFill>
            <p:spPr>
              <a:xfrm>
                <a:off x="1676400" y="3562350"/>
                <a:ext cx="2286000" cy="1714500"/>
              </a:xfrm>
              <a:prstGeom prst="rect">
                <a:avLst/>
              </a:prstGeom>
            </p:spPr>
          </p:pic>
          <p:pic>
            <p:nvPicPr>
              <p:cNvPr id="15" name="Picture 14" descr="Rplotgraph.png"/>
              <p:cNvPicPr>
                <a:picLocks noChangeAspect="1"/>
              </p:cNvPicPr>
              <p:nvPr/>
            </p:nvPicPr>
            <p:blipFill>
              <a:blip r:embed="rId3"/>
              <a:srcRect l="52098" t="53152" r="3548" b="5962"/>
              <a:stretch>
                <a:fillRect/>
              </a:stretch>
            </p:blipFill>
            <p:spPr>
              <a:xfrm>
                <a:off x="1676401" y="206498"/>
                <a:ext cx="2286000" cy="1790125"/>
              </a:xfrm>
              <a:prstGeom prst="rect">
                <a:avLst/>
              </a:prstGeom>
            </p:spPr>
          </p:pic>
        </p:grpSp>
        <p:sp>
          <p:nvSpPr>
            <p:cNvPr id="16" name="Rectangle 15"/>
            <p:cNvSpPr/>
            <p:nvPr/>
          </p:nvSpPr>
          <p:spPr>
            <a:xfrm>
              <a:off x="2743200" y="2209800"/>
              <a:ext cx="1828800" cy="152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2895600" y="762000"/>
              <a:ext cx="1828800" cy="152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2819400" y="3657600"/>
              <a:ext cx="1828800" cy="152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2819400" y="609600"/>
              <a:ext cx="1828800" cy="152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2895600" y="5257800"/>
              <a:ext cx="1828800" cy="152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3048000" y="3505200"/>
              <a:ext cx="1676400" cy="152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3048000" y="5029200"/>
              <a:ext cx="1676400" cy="152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3048000" y="6629400"/>
              <a:ext cx="1676400" cy="152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2971800" y="1981200"/>
              <a:ext cx="1676400" cy="152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Cell markers</a:t>
              </a:r>
              <a:endParaRPr lang="en-US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3276600" y="1905000"/>
              <a:ext cx="9529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Cell markers</a:t>
              </a:r>
              <a:endParaRPr lang="en-US" sz="1200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276600" y="3456801"/>
              <a:ext cx="9529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Cell markers</a:t>
              </a:r>
              <a:endParaRPr lang="en-US" sz="1200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3276600" y="4980801"/>
              <a:ext cx="9529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Cell markers</a:t>
              </a:r>
              <a:endParaRPr lang="en-US" sz="1200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3276600" y="6581001"/>
              <a:ext cx="9529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Cell markers</a:t>
              </a:r>
              <a:endParaRPr lang="en-US" sz="1200" dirty="0"/>
            </a:p>
          </p:txBody>
        </p:sp>
        <p:sp>
          <p:nvSpPr>
            <p:cNvPr id="30" name="TextBox 29"/>
            <p:cNvSpPr txBox="1"/>
            <p:nvPr/>
          </p:nvSpPr>
          <p:spPr>
            <a:xfrm rot="16200000">
              <a:off x="2163828" y="2893173"/>
              <a:ext cx="11865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Number of Cells</a:t>
              </a:r>
              <a:endParaRPr lang="en-US" sz="1200" dirty="0"/>
            </a:p>
          </p:txBody>
        </p:sp>
        <p:sp>
          <p:nvSpPr>
            <p:cNvPr id="34" name="TextBox 33"/>
            <p:cNvSpPr txBox="1"/>
            <p:nvPr/>
          </p:nvSpPr>
          <p:spPr>
            <a:xfrm rot="16200000">
              <a:off x="2163829" y="1292973"/>
              <a:ext cx="11865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Number of Cells</a:t>
              </a:r>
              <a:endParaRPr lang="en-US" sz="1200" dirty="0"/>
            </a:p>
          </p:txBody>
        </p:sp>
        <p:sp>
          <p:nvSpPr>
            <p:cNvPr id="35" name="TextBox 34"/>
            <p:cNvSpPr txBox="1"/>
            <p:nvPr/>
          </p:nvSpPr>
          <p:spPr>
            <a:xfrm rot="16200000">
              <a:off x="2163828" y="4373629"/>
              <a:ext cx="11865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Number of Cells</a:t>
              </a:r>
              <a:endParaRPr lang="en-US" sz="1200" dirty="0"/>
            </a:p>
          </p:txBody>
        </p:sp>
        <p:sp>
          <p:nvSpPr>
            <p:cNvPr id="36" name="TextBox 35"/>
            <p:cNvSpPr txBox="1"/>
            <p:nvPr/>
          </p:nvSpPr>
          <p:spPr>
            <a:xfrm rot="16200000">
              <a:off x="2163828" y="6050029"/>
              <a:ext cx="11865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Number of Cells</a:t>
              </a:r>
              <a:endParaRPr lang="en-US" sz="1200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-304800"/>
            <a:ext cx="8229600" cy="1143000"/>
          </a:xfrm>
        </p:spPr>
        <p:txBody>
          <a:bodyPr>
            <a:normAutofit/>
          </a:bodyPr>
          <a:lstStyle/>
          <a:p>
            <a:r>
              <a:rPr lang="en-US" sz="3000" dirty="0" smtClean="0">
                <a:solidFill>
                  <a:schemeClr val="bg1"/>
                </a:solidFill>
              </a:rPr>
              <a:t>How is clustering being done?</a:t>
            </a:r>
            <a:endParaRPr lang="en-US" sz="300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11" name="Picture 10" descr="Rplot01.png"/>
          <p:cNvPicPr>
            <a:picLocks noChangeAspect="1"/>
          </p:cNvPicPr>
          <p:nvPr/>
        </p:nvPicPr>
        <p:blipFill>
          <a:blip r:embed="rId4"/>
          <a:srcRect l="1592" t="1363" r="11577" b="64566"/>
          <a:stretch>
            <a:fillRect/>
          </a:stretch>
        </p:blipFill>
        <p:spPr>
          <a:xfrm rot="5400000">
            <a:off x="2438400" y="2667000"/>
            <a:ext cx="5715000" cy="19050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200400" y="816888"/>
            <a:ext cx="3252814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Green  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                                                          </a:t>
            </a:r>
          </a:p>
          <a:p>
            <a:r>
              <a:rPr lang="en-US" dirty="0" smtClean="0"/>
              <a:t> Blue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Red   </a:t>
            </a:r>
          </a:p>
          <a:p>
            <a:r>
              <a:rPr lang="en-US" dirty="0" smtClean="0"/>
              <a:t>  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Yellow</a:t>
            </a:r>
            <a:endParaRPr lang="en-US" dirty="0"/>
          </a:p>
        </p:txBody>
      </p:sp>
      <p:pic>
        <p:nvPicPr>
          <p:cNvPr id="33" name="Content Placeholder 4" descr="Allcolors_WT1_2_UEACDCDClaud.jpg"/>
          <p:cNvPicPr>
            <a:picLocks noGrp="1" noChangeAspect="1"/>
          </p:cNvPicPr>
          <p:nvPr>
            <p:ph idx="1"/>
          </p:nvPr>
        </p:nvPicPr>
        <p:blipFill>
          <a:blip r:embed="rId5" cstate="print">
            <a:lum bright="20000" contrast="30000"/>
          </a:blip>
          <a:stretch>
            <a:fillRect/>
          </a:stretch>
        </p:blipFill>
        <p:spPr>
          <a:xfrm flipH="1">
            <a:off x="6476999" y="838200"/>
            <a:ext cx="2332261" cy="5556999"/>
          </a:xfrm>
          <a:ln>
            <a:solidFill>
              <a:schemeClr val="bg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Comparing Clusters  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10" name="Picture 9" descr="Rplot01.png"/>
          <p:cNvPicPr>
            <a:picLocks noChangeAspect="1"/>
          </p:cNvPicPr>
          <p:nvPr/>
        </p:nvPicPr>
        <p:blipFill>
          <a:blip r:embed="rId3"/>
          <a:srcRect l="1375" t="937" r="10637" b="63629"/>
          <a:stretch>
            <a:fillRect/>
          </a:stretch>
        </p:blipFill>
        <p:spPr>
          <a:xfrm rot="5400000">
            <a:off x="2971800" y="2743200"/>
            <a:ext cx="5791200" cy="1981200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228600" y="1905000"/>
            <a:ext cx="4572000" cy="2819400"/>
            <a:chOff x="533400" y="1905000"/>
            <a:chExt cx="5638800" cy="3276600"/>
          </a:xfrm>
        </p:grpSpPr>
        <p:pic>
          <p:nvPicPr>
            <p:cNvPr id="7" name="Picture 6"/>
            <p:cNvPicPr/>
            <p:nvPr/>
          </p:nvPicPr>
          <p:blipFill>
            <a:blip r:embed="rId4"/>
            <a:srcRect l="587" t="50371" r="47467" b="11573"/>
            <a:stretch>
              <a:fillRect/>
            </a:stretch>
          </p:blipFill>
          <p:spPr bwMode="auto">
            <a:xfrm>
              <a:off x="533400" y="1905000"/>
              <a:ext cx="5638800" cy="3276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" name="Rectangle 7"/>
            <p:cNvSpPr/>
            <p:nvPr/>
          </p:nvSpPr>
          <p:spPr>
            <a:xfrm>
              <a:off x="2895600" y="2209800"/>
              <a:ext cx="914400" cy="457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362200" y="2057400"/>
              <a:ext cx="186179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Yellow </a:t>
              </a:r>
              <a:r>
                <a:rPr lang="en-US" sz="2400" dirty="0" err="1" smtClean="0"/>
                <a:t>vs</a:t>
              </a:r>
              <a:r>
                <a:rPr lang="en-US" sz="2400" dirty="0" smtClean="0"/>
                <a:t> Red</a:t>
              </a:r>
              <a:endParaRPr lang="en-US" sz="2400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895600" y="4876800"/>
              <a:ext cx="9529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Cell markers</a:t>
              </a:r>
              <a:endParaRPr lang="en-US" sz="1200" dirty="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685800" y="2743200"/>
              <a:ext cx="228600" cy="2362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 rot="16200000">
              <a:off x="129672" y="3558672"/>
              <a:ext cx="114005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Cell abundance</a:t>
              </a:r>
              <a:endParaRPr lang="en-US" sz="1200" dirty="0"/>
            </a:p>
          </p:txBody>
        </p:sp>
      </p:grpSp>
      <p:pic>
        <p:nvPicPr>
          <p:cNvPr id="17" name="Content Placeholder 4" descr="Allcolors_WT1_2_UEACDCDClaud.jpg"/>
          <p:cNvPicPr>
            <a:picLocks noGrp="1" noChangeAspect="1"/>
          </p:cNvPicPr>
          <p:nvPr>
            <p:ph idx="1"/>
          </p:nvPr>
        </p:nvPicPr>
        <p:blipFill>
          <a:blip r:embed="rId5" cstate="print">
            <a:lum bright="20000" contrast="30000"/>
          </a:blip>
          <a:stretch>
            <a:fillRect/>
          </a:stretch>
        </p:blipFill>
        <p:spPr>
          <a:xfrm flipH="1">
            <a:off x="6934199" y="838201"/>
            <a:ext cx="2209800" cy="5715000"/>
          </a:xfrm>
          <a:ln>
            <a:solidFill>
              <a:schemeClr val="bg1"/>
            </a:solidFill>
          </a:ln>
        </p:spPr>
      </p:pic>
      <p:sp>
        <p:nvSpPr>
          <p:cNvPr id="18" name="TextBox 17"/>
          <p:cNvSpPr txBox="1"/>
          <p:nvPr/>
        </p:nvSpPr>
        <p:spPr>
          <a:xfrm rot="18396616">
            <a:off x="579743" y="4415914"/>
            <a:ext cx="5180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CD11c</a:t>
            </a:r>
            <a:endParaRPr lang="en-US" sz="1000" dirty="0"/>
          </a:p>
        </p:txBody>
      </p:sp>
      <p:sp>
        <p:nvSpPr>
          <p:cNvPr id="19" name="TextBox 18"/>
          <p:cNvSpPr txBox="1"/>
          <p:nvPr/>
        </p:nvSpPr>
        <p:spPr>
          <a:xfrm rot="18396616">
            <a:off x="853634" y="4273048"/>
            <a:ext cx="5293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CD205</a:t>
            </a:r>
            <a:endParaRPr lang="en-US" sz="1000" dirty="0"/>
          </a:p>
        </p:txBody>
      </p:sp>
      <p:sp>
        <p:nvSpPr>
          <p:cNvPr id="20" name="TextBox 19"/>
          <p:cNvSpPr txBox="1"/>
          <p:nvPr/>
        </p:nvSpPr>
        <p:spPr>
          <a:xfrm rot="18396616">
            <a:off x="1267496" y="4273048"/>
            <a:ext cx="4635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CD25</a:t>
            </a:r>
            <a:endParaRPr lang="en-US" sz="1000" dirty="0"/>
          </a:p>
        </p:txBody>
      </p:sp>
      <p:sp>
        <p:nvSpPr>
          <p:cNvPr id="21" name="TextBox 20"/>
          <p:cNvSpPr txBox="1"/>
          <p:nvPr/>
        </p:nvSpPr>
        <p:spPr>
          <a:xfrm rot="18396616">
            <a:off x="1545515" y="4349248"/>
            <a:ext cx="4635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CD31</a:t>
            </a:r>
            <a:endParaRPr lang="en-US" sz="1000" dirty="0"/>
          </a:p>
        </p:txBody>
      </p:sp>
      <p:sp>
        <p:nvSpPr>
          <p:cNvPr id="22" name="TextBox 21"/>
          <p:cNvSpPr txBox="1"/>
          <p:nvPr/>
        </p:nvSpPr>
        <p:spPr>
          <a:xfrm rot="18396616">
            <a:off x="1880360" y="4273048"/>
            <a:ext cx="6094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Claud34</a:t>
            </a:r>
            <a:endParaRPr lang="en-US" sz="1000" dirty="0"/>
          </a:p>
        </p:txBody>
      </p:sp>
      <p:sp>
        <p:nvSpPr>
          <p:cNvPr id="23" name="TextBox 22"/>
          <p:cNvSpPr txBox="1"/>
          <p:nvPr/>
        </p:nvSpPr>
        <p:spPr>
          <a:xfrm rot="18396616">
            <a:off x="2218021" y="4207142"/>
            <a:ext cx="54373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Claud5</a:t>
            </a:r>
            <a:endParaRPr lang="en-US" sz="1000" dirty="0"/>
          </a:p>
        </p:txBody>
      </p:sp>
      <p:sp>
        <p:nvSpPr>
          <p:cNvPr id="24" name="TextBox 23"/>
          <p:cNvSpPr txBox="1"/>
          <p:nvPr/>
        </p:nvSpPr>
        <p:spPr>
          <a:xfrm rot="18396616">
            <a:off x="2593880" y="4189771"/>
            <a:ext cx="5004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Foxp3</a:t>
            </a:r>
            <a:endParaRPr lang="en-US" sz="1000" dirty="0"/>
          </a:p>
        </p:txBody>
      </p:sp>
      <p:sp>
        <p:nvSpPr>
          <p:cNvPr id="25" name="TextBox 24"/>
          <p:cNvSpPr txBox="1"/>
          <p:nvPr/>
        </p:nvSpPr>
        <p:spPr>
          <a:xfrm rot="18396616">
            <a:off x="2983971" y="4219004"/>
            <a:ext cx="38343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K14</a:t>
            </a:r>
            <a:endParaRPr lang="en-US" sz="1000" dirty="0"/>
          </a:p>
        </p:txBody>
      </p:sp>
      <p:sp>
        <p:nvSpPr>
          <p:cNvPr id="26" name="TextBox 25"/>
          <p:cNvSpPr txBox="1"/>
          <p:nvPr/>
        </p:nvSpPr>
        <p:spPr>
          <a:xfrm rot="18396616">
            <a:off x="3321632" y="4295204"/>
            <a:ext cx="31771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K5</a:t>
            </a:r>
            <a:endParaRPr lang="en-US" sz="1000" dirty="0"/>
          </a:p>
        </p:txBody>
      </p:sp>
      <p:sp>
        <p:nvSpPr>
          <p:cNvPr id="27" name="TextBox 26"/>
          <p:cNvSpPr txBox="1"/>
          <p:nvPr/>
        </p:nvSpPr>
        <p:spPr>
          <a:xfrm rot="18396616">
            <a:off x="3551025" y="4319931"/>
            <a:ext cx="60465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 smtClean="0"/>
              <a:t>PDGFRb</a:t>
            </a:r>
            <a:endParaRPr lang="en-US" sz="1000" dirty="0"/>
          </a:p>
        </p:txBody>
      </p:sp>
      <p:sp>
        <p:nvSpPr>
          <p:cNvPr id="28" name="TextBox 27"/>
          <p:cNvSpPr txBox="1"/>
          <p:nvPr/>
        </p:nvSpPr>
        <p:spPr>
          <a:xfrm rot="18396616">
            <a:off x="4008291" y="4253103"/>
            <a:ext cx="4683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UEA1</a:t>
            </a:r>
            <a:endParaRPr lang="en-US" sz="1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Remove cell types-K14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/>
          <a:srcRect l="27526" t="12500" r="14495" b="12500"/>
          <a:stretch>
            <a:fillRect/>
          </a:stretch>
        </p:blipFill>
        <p:spPr bwMode="auto">
          <a:xfrm>
            <a:off x="762000" y="1143000"/>
            <a:ext cx="7543800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52400"/>
            <a:ext cx="8458200" cy="6705600"/>
          </a:xfrm>
        </p:spPr>
        <p:txBody>
          <a:bodyPr>
            <a:noAutofit/>
          </a:bodyPr>
          <a:lstStyle/>
          <a:p>
            <a:pPr>
              <a:buNone/>
            </a:pPr>
            <a:endParaRPr lang="en-US" sz="2400" dirty="0" smtClean="0">
              <a:solidFill>
                <a:schemeClr val="bg1"/>
              </a:solidFill>
            </a:endParaRPr>
          </a:p>
          <a:p>
            <a:pPr>
              <a:buNone/>
            </a:pPr>
            <a:r>
              <a:rPr lang="en-US" sz="2800" b="1" dirty="0" smtClean="0">
                <a:solidFill>
                  <a:schemeClr val="bg1"/>
                </a:solidFill>
              </a:rPr>
              <a:t>Goal:  Develop a quantitative model to characterize the spatial organization  of cell types in a mouse thymus.</a:t>
            </a:r>
            <a:endParaRPr lang="en-US" sz="2400" dirty="0" smtClean="0">
              <a:solidFill>
                <a:schemeClr val="bg1"/>
              </a:solidFill>
            </a:endParaRPr>
          </a:p>
          <a:p>
            <a:pPr lvl="1"/>
            <a:endParaRPr lang="en-US" sz="2400" dirty="0">
              <a:solidFill>
                <a:schemeClr val="bg1"/>
              </a:solidFill>
            </a:endParaRPr>
          </a:p>
          <a:p>
            <a:pPr marL="914400" lvl="1" indent="-457200">
              <a:buAutoNum type="arabicParenR"/>
            </a:pPr>
            <a:r>
              <a:rPr lang="en-US" dirty="0" smtClean="0">
                <a:solidFill>
                  <a:schemeClr val="bg1"/>
                </a:solidFill>
              </a:rPr>
              <a:t>Spatial and compositional clustering (K means)</a:t>
            </a:r>
          </a:p>
          <a:p>
            <a:pPr marL="914400" lvl="1" indent="-457200">
              <a:buFont typeface="Arial" pitchFamily="34" charset="0"/>
              <a:buAutoNum type="arabicParenR"/>
            </a:pPr>
            <a:r>
              <a:rPr lang="en-US" b="1" dirty="0" smtClean="0">
                <a:solidFill>
                  <a:schemeClr val="bg1"/>
                </a:solidFill>
              </a:rPr>
              <a:t>Use an ecological index on different regions that are produced</a:t>
            </a:r>
          </a:p>
          <a:p>
            <a:pPr marL="1314450" lvl="2" indent="-793750">
              <a:buFont typeface="+mj-lt"/>
              <a:buAutoNum type="arabicPeriod"/>
            </a:pPr>
            <a:endParaRPr lang="en-US" sz="2000" dirty="0" smtClean="0">
              <a:solidFill>
                <a:schemeClr val="bg1"/>
              </a:solidFill>
            </a:endParaRPr>
          </a:p>
          <a:p>
            <a:pPr marL="1371600" lvl="2" indent="-514350">
              <a:buFont typeface="+mj-lt"/>
              <a:buAutoNum type="romanUcPeriod"/>
            </a:pPr>
            <a:endParaRPr lang="en-US" sz="2000" dirty="0" smtClean="0">
              <a:solidFill>
                <a:schemeClr val="bg1"/>
              </a:solidFill>
            </a:endParaRPr>
          </a:p>
          <a:p>
            <a:pPr lvl="1">
              <a:buNone/>
            </a:pPr>
            <a:endParaRPr lang="en-US" sz="2400" dirty="0" smtClean="0">
              <a:solidFill>
                <a:schemeClr val="bg1"/>
              </a:solidFill>
            </a:endParaRPr>
          </a:p>
          <a:p>
            <a:pPr lvl="1"/>
            <a:endParaRPr lang="en-US" sz="2400" dirty="0" smtClean="0">
              <a:solidFill>
                <a:schemeClr val="bg1"/>
              </a:solidFill>
            </a:endParaRPr>
          </a:p>
          <a:p>
            <a:pPr>
              <a:buNone/>
            </a:pPr>
            <a:endParaRPr lang="en-US" sz="2400" dirty="0" smtClean="0">
              <a:solidFill>
                <a:schemeClr val="bg1"/>
              </a:solidFill>
            </a:endParaRPr>
          </a:p>
          <a:p>
            <a:pPr>
              <a:buNone/>
            </a:pPr>
            <a:endParaRPr lang="en-US" sz="2400" dirty="0" smtClean="0">
              <a:solidFill>
                <a:schemeClr val="bg1"/>
              </a:solidFill>
            </a:endParaRPr>
          </a:p>
          <a:p>
            <a:pPr>
              <a:buNone/>
            </a:pPr>
            <a:r>
              <a:rPr lang="en-US" sz="2400" dirty="0" smtClean="0">
                <a:solidFill>
                  <a:schemeClr val="bg1"/>
                </a:solidFill>
              </a:rPr>
              <a:t>  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5240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Bray Curtis </a:t>
            </a:r>
            <a:r>
              <a:rPr lang="en-US" dirty="0" err="1" smtClean="0">
                <a:solidFill>
                  <a:schemeClr val="bg1"/>
                </a:solidFill>
              </a:rPr>
              <a:t>Dendrogram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860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 l="778" t="13288" b="8463"/>
          <a:stretch>
            <a:fillRect/>
          </a:stretch>
        </p:blipFill>
        <p:spPr bwMode="auto">
          <a:xfrm>
            <a:off x="308187" y="1066800"/>
            <a:ext cx="8454813" cy="434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3" name="TextBox 52"/>
          <p:cNvSpPr txBox="1"/>
          <p:nvPr/>
        </p:nvSpPr>
        <p:spPr>
          <a:xfrm rot="16200000">
            <a:off x="8448755" y="5129697"/>
            <a:ext cx="7377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M2S3 M2</a:t>
            </a:r>
            <a:endParaRPr lang="en-US" sz="1100" dirty="0"/>
          </a:p>
        </p:txBody>
      </p:sp>
      <p:sp>
        <p:nvSpPr>
          <p:cNvPr id="57" name="TextBox 56"/>
          <p:cNvSpPr txBox="1"/>
          <p:nvPr/>
        </p:nvSpPr>
        <p:spPr>
          <a:xfrm>
            <a:off x="1295264" y="990600"/>
            <a:ext cx="7113742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B050"/>
                </a:solidFill>
              </a:rPr>
              <a:t>OUTER</a:t>
            </a:r>
            <a:r>
              <a:rPr lang="en-US" b="1" dirty="0" smtClean="0"/>
              <a:t>                      </a:t>
            </a:r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CORTEX  </a:t>
            </a:r>
            <a:r>
              <a:rPr lang="en-US" b="1" dirty="0" smtClean="0"/>
              <a:t>                   </a:t>
            </a:r>
            <a:r>
              <a:rPr lang="en-US" b="1" dirty="0" smtClean="0">
                <a:solidFill>
                  <a:srgbClr val="FF0000"/>
                </a:solidFill>
              </a:rPr>
              <a:t>MEDULLA1</a:t>
            </a:r>
            <a:r>
              <a:rPr lang="en-US" b="1" dirty="0" smtClean="0"/>
              <a:t>                  </a:t>
            </a:r>
            <a:r>
              <a:rPr lang="en-US" b="1" dirty="0" smtClean="0">
                <a:solidFill>
                  <a:srgbClr val="FFFF00"/>
                </a:solidFill>
              </a:rPr>
              <a:t>MEDULLA2 </a:t>
            </a:r>
            <a:r>
              <a:rPr lang="en-US" b="1" dirty="0" smtClean="0"/>
              <a:t>  </a:t>
            </a:r>
            <a:endParaRPr lang="en-US" b="1" dirty="0"/>
          </a:p>
        </p:txBody>
      </p:sp>
      <p:grpSp>
        <p:nvGrpSpPr>
          <p:cNvPr id="51" name="Group 50"/>
          <p:cNvGrpSpPr/>
          <p:nvPr/>
        </p:nvGrpSpPr>
        <p:grpSpPr>
          <a:xfrm>
            <a:off x="7620000" y="2133600"/>
            <a:ext cx="2286000" cy="1415772"/>
            <a:chOff x="6858000" y="2057400"/>
            <a:chExt cx="2286000" cy="1415772"/>
          </a:xfrm>
        </p:grpSpPr>
        <p:sp>
          <p:nvSpPr>
            <p:cNvPr id="35" name="TextBox 34"/>
            <p:cNvSpPr txBox="1"/>
            <p:nvPr/>
          </p:nvSpPr>
          <p:spPr>
            <a:xfrm>
              <a:off x="6858000" y="2057400"/>
              <a:ext cx="2286000" cy="14157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/>
                <a:t>     Key</a:t>
              </a:r>
            </a:p>
            <a:p>
              <a:r>
                <a:rPr lang="en-US" sz="1400" dirty="0" smtClean="0"/>
                <a:t>WT1=</a:t>
              </a:r>
            </a:p>
            <a:p>
              <a:endParaRPr lang="en-US" sz="1400" dirty="0" smtClean="0"/>
            </a:p>
            <a:p>
              <a:r>
                <a:rPr lang="en-US" sz="1400" dirty="0" smtClean="0"/>
                <a:t>WT2=</a:t>
              </a:r>
            </a:p>
            <a:p>
              <a:endParaRPr lang="en-US" sz="1400" dirty="0" smtClean="0"/>
            </a:p>
            <a:p>
              <a:endParaRPr lang="en-US" sz="1400" dirty="0"/>
            </a:p>
          </p:txBody>
        </p:sp>
        <p:sp>
          <p:nvSpPr>
            <p:cNvPr id="40" name="Isosceles Triangle 39"/>
            <p:cNvSpPr/>
            <p:nvPr/>
          </p:nvSpPr>
          <p:spPr>
            <a:xfrm>
              <a:off x="7467600" y="2362200"/>
              <a:ext cx="228600" cy="228600"/>
            </a:xfrm>
            <a:prstGeom prst="triangl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7467600" y="2743200"/>
              <a:ext cx="228600" cy="2286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2" name="Isosceles Triangle 51"/>
          <p:cNvSpPr/>
          <p:nvPr/>
        </p:nvSpPr>
        <p:spPr>
          <a:xfrm>
            <a:off x="990600" y="2743200"/>
            <a:ext cx="228600" cy="228600"/>
          </a:xfrm>
          <a:prstGeom prst="triangl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Isosceles Triangle 57"/>
          <p:cNvSpPr/>
          <p:nvPr/>
        </p:nvSpPr>
        <p:spPr>
          <a:xfrm>
            <a:off x="1295400" y="4419600"/>
            <a:ext cx="228600" cy="228600"/>
          </a:xfrm>
          <a:prstGeom prst="triangl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Isosceles Triangle 58"/>
          <p:cNvSpPr/>
          <p:nvPr/>
        </p:nvSpPr>
        <p:spPr>
          <a:xfrm>
            <a:off x="1600200" y="4419600"/>
            <a:ext cx="228600" cy="228600"/>
          </a:xfrm>
          <a:prstGeom prst="triangl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Isosceles Triangle 59"/>
          <p:cNvSpPr/>
          <p:nvPr/>
        </p:nvSpPr>
        <p:spPr>
          <a:xfrm>
            <a:off x="2819400" y="4267200"/>
            <a:ext cx="228600" cy="228600"/>
          </a:xfrm>
          <a:prstGeom prst="triangl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Isosceles Triangle 60"/>
          <p:cNvSpPr/>
          <p:nvPr/>
        </p:nvSpPr>
        <p:spPr>
          <a:xfrm>
            <a:off x="7848600" y="4495800"/>
            <a:ext cx="228600" cy="228600"/>
          </a:xfrm>
          <a:prstGeom prst="triangl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Isosceles Triangle 61"/>
          <p:cNvSpPr/>
          <p:nvPr/>
        </p:nvSpPr>
        <p:spPr>
          <a:xfrm>
            <a:off x="3810000" y="4419600"/>
            <a:ext cx="228600" cy="228600"/>
          </a:xfrm>
          <a:prstGeom prst="triangl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Isosceles Triangle 62"/>
          <p:cNvSpPr/>
          <p:nvPr/>
        </p:nvSpPr>
        <p:spPr>
          <a:xfrm>
            <a:off x="6934200" y="4648200"/>
            <a:ext cx="228600" cy="228600"/>
          </a:xfrm>
          <a:prstGeom prst="triangl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Isosceles Triangle 63"/>
          <p:cNvSpPr/>
          <p:nvPr/>
        </p:nvSpPr>
        <p:spPr>
          <a:xfrm>
            <a:off x="6629400" y="4419600"/>
            <a:ext cx="228600" cy="228600"/>
          </a:xfrm>
          <a:prstGeom prst="triangl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Isosceles Triangle 64"/>
          <p:cNvSpPr/>
          <p:nvPr/>
        </p:nvSpPr>
        <p:spPr>
          <a:xfrm>
            <a:off x="5638800" y="4267200"/>
            <a:ext cx="228600" cy="228600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Isosceles Triangle 65"/>
          <p:cNvSpPr/>
          <p:nvPr/>
        </p:nvSpPr>
        <p:spPr>
          <a:xfrm>
            <a:off x="5943600" y="4572000"/>
            <a:ext cx="228600" cy="228600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Isosceles Triangle 66"/>
          <p:cNvSpPr/>
          <p:nvPr/>
        </p:nvSpPr>
        <p:spPr>
          <a:xfrm>
            <a:off x="4114800" y="4572000"/>
            <a:ext cx="228600" cy="228600"/>
          </a:xfrm>
          <a:prstGeom prst="triangl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Isosceles Triangle 67"/>
          <p:cNvSpPr/>
          <p:nvPr/>
        </p:nvSpPr>
        <p:spPr>
          <a:xfrm>
            <a:off x="6248400" y="4572000"/>
            <a:ext cx="228600" cy="228600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/>
          <p:cNvSpPr/>
          <p:nvPr/>
        </p:nvSpPr>
        <p:spPr>
          <a:xfrm>
            <a:off x="8153400" y="4495800"/>
            <a:ext cx="228600" cy="228600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/>
          <p:cNvSpPr/>
          <p:nvPr/>
        </p:nvSpPr>
        <p:spPr>
          <a:xfrm>
            <a:off x="7543800" y="4343400"/>
            <a:ext cx="228600" cy="228600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7239000" y="4648200"/>
            <a:ext cx="228600" cy="228600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/>
          <p:cNvSpPr/>
          <p:nvPr/>
        </p:nvSpPr>
        <p:spPr>
          <a:xfrm>
            <a:off x="5334000" y="4191000"/>
            <a:ext cx="228600" cy="2286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/>
          <p:cNvSpPr/>
          <p:nvPr/>
        </p:nvSpPr>
        <p:spPr>
          <a:xfrm>
            <a:off x="5029200" y="4191000"/>
            <a:ext cx="228600" cy="2286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/>
          <p:cNvSpPr/>
          <p:nvPr/>
        </p:nvSpPr>
        <p:spPr>
          <a:xfrm>
            <a:off x="4724400" y="3886200"/>
            <a:ext cx="228600" cy="2286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3505200" y="4191000"/>
            <a:ext cx="228600" cy="22860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1905000" y="3962400"/>
            <a:ext cx="228600" cy="228600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2209800" y="4419600"/>
            <a:ext cx="228600" cy="228600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2514600" y="4419600"/>
            <a:ext cx="228600" cy="228600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3124200" y="4267200"/>
            <a:ext cx="228600" cy="22860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4419600" y="4572000"/>
            <a:ext cx="228600" cy="22860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304800" y="5486400"/>
            <a:ext cx="62555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>
                <a:solidFill>
                  <a:schemeClr val="bg1"/>
                </a:solidFill>
              </a:rPr>
              <a:t>Conclusion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Consistent grouping of clusters which correspond to same  region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WT s</a:t>
            </a:r>
            <a:r>
              <a:rPr lang="en-US" dirty="0" smtClean="0">
                <a:solidFill>
                  <a:schemeClr val="bg1"/>
                </a:solidFill>
              </a:rPr>
              <a:t>amples </a:t>
            </a:r>
            <a:r>
              <a:rPr lang="en-US" dirty="0" smtClean="0">
                <a:solidFill>
                  <a:schemeClr val="bg1"/>
                </a:solidFill>
              </a:rPr>
              <a:t>are compositionally </a:t>
            </a:r>
            <a:r>
              <a:rPr lang="en-US" dirty="0" smtClean="0">
                <a:solidFill>
                  <a:schemeClr val="bg1"/>
                </a:solidFill>
              </a:rPr>
              <a:t>similar to other WT samples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52400"/>
            <a:ext cx="8458200" cy="6705600"/>
          </a:xfrm>
        </p:spPr>
        <p:txBody>
          <a:bodyPr>
            <a:noAutofit/>
          </a:bodyPr>
          <a:lstStyle/>
          <a:p>
            <a:pPr>
              <a:buNone/>
            </a:pPr>
            <a:endParaRPr lang="en-US" sz="2400" dirty="0" smtClean="0">
              <a:solidFill>
                <a:schemeClr val="bg1"/>
              </a:solidFill>
            </a:endParaRPr>
          </a:p>
          <a:p>
            <a:pPr>
              <a:buNone/>
            </a:pPr>
            <a:r>
              <a:rPr lang="en-US" sz="2800" b="1" dirty="0" smtClean="0">
                <a:solidFill>
                  <a:schemeClr val="bg1"/>
                </a:solidFill>
              </a:rPr>
              <a:t>Goal:  Develop a quantitative model to characterize the spatial organization  of cell types in a mouse thymus.</a:t>
            </a:r>
            <a:endParaRPr lang="en-US" sz="2400" dirty="0" smtClean="0">
              <a:solidFill>
                <a:schemeClr val="bg1"/>
              </a:solidFill>
            </a:endParaRPr>
          </a:p>
          <a:p>
            <a:pPr lvl="1"/>
            <a:endParaRPr lang="en-US" sz="2400" dirty="0">
              <a:solidFill>
                <a:schemeClr val="bg1"/>
              </a:solidFill>
            </a:endParaRPr>
          </a:p>
          <a:p>
            <a:pPr marL="914400" lvl="1" indent="-457200">
              <a:buAutoNum type="arabicParenR"/>
            </a:pPr>
            <a:r>
              <a:rPr lang="en-US" dirty="0" smtClean="0">
                <a:solidFill>
                  <a:schemeClr val="bg1"/>
                </a:solidFill>
              </a:rPr>
              <a:t>Spatial and compositional clustering (K means)</a:t>
            </a:r>
          </a:p>
          <a:p>
            <a:pPr marL="914400" lvl="1" indent="-457200">
              <a:buFont typeface="Arial" pitchFamily="34" charset="0"/>
              <a:buAutoNum type="arabicParenR"/>
            </a:pPr>
            <a:r>
              <a:rPr lang="en-US" dirty="0" smtClean="0">
                <a:solidFill>
                  <a:schemeClr val="bg1"/>
                </a:solidFill>
              </a:rPr>
              <a:t>Use an ecological index on different regions that are produced</a:t>
            </a:r>
          </a:p>
          <a:p>
            <a:pPr marL="914400" lvl="1" indent="-457200">
              <a:buFont typeface="Arial" pitchFamily="34" charset="0"/>
              <a:buAutoNum type="arabicParenR"/>
            </a:pPr>
            <a:r>
              <a:rPr lang="en-US" b="1" dirty="0" smtClean="0">
                <a:solidFill>
                  <a:schemeClr val="bg1"/>
                </a:solidFill>
              </a:rPr>
              <a:t>Repeat with Mutant</a:t>
            </a:r>
          </a:p>
          <a:p>
            <a:pPr marL="1314450" lvl="2" indent="-793750">
              <a:buFont typeface="+mj-lt"/>
              <a:buAutoNum type="arabicPeriod"/>
            </a:pPr>
            <a:endParaRPr lang="en-US" sz="2000" dirty="0" smtClean="0">
              <a:solidFill>
                <a:schemeClr val="bg1"/>
              </a:solidFill>
            </a:endParaRPr>
          </a:p>
          <a:p>
            <a:pPr marL="1371600" lvl="2" indent="-514350">
              <a:buFont typeface="+mj-lt"/>
              <a:buAutoNum type="romanUcPeriod"/>
            </a:pPr>
            <a:endParaRPr lang="en-US" sz="2000" dirty="0" smtClean="0">
              <a:solidFill>
                <a:schemeClr val="bg1"/>
              </a:solidFill>
            </a:endParaRPr>
          </a:p>
          <a:p>
            <a:pPr lvl="1">
              <a:buNone/>
            </a:pPr>
            <a:endParaRPr lang="en-US" sz="2400" dirty="0" smtClean="0">
              <a:solidFill>
                <a:schemeClr val="bg1"/>
              </a:solidFill>
            </a:endParaRPr>
          </a:p>
          <a:p>
            <a:pPr lvl="1"/>
            <a:endParaRPr lang="en-US" sz="2400" dirty="0" smtClean="0">
              <a:solidFill>
                <a:schemeClr val="bg1"/>
              </a:solidFill>
            </a:endParaRPr>
          </a:p>
          <a:p>
            <a:pPr>
              <a:buNone/>
            </a:pPr>
            <a:endParaRPr lang="en-US" sz="2400" dirty="0" smtClean="0">
              <a:solidFill>
                <a:schemeClr val="bg1"/>
              </a:solidFill>
            </a:endParaRPr>
          </a:p>
          <a:p>
            <a:pPr>
              <a:buNone/>
            </a:pPr>
            <a:endParaRPr lang="en-US" sz="2400" dirty="0" smtClean="0">
              <a:solidFill>
                <a:schemeClr val="bg1"/>
              </a:solidFill>
            </a:endParaRPr>
          </a:p>
          <a:p>
            <a:pPr>
              <a:buNone/>
            </a:pPr>
            <a:r>
              <a:rPr lang="en-US" sz="2400" dirty="0" smtClean="0">
                <a:solidFill>
                  <a:schemeClr val="bg1"/>
                </a:solidFill>
              </a:rPr>
              <a:t>  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Organization of Organs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1029" name="AutoShape 5" descr="https://tools.lifetechnologies.com/content/sfs/gallery/high/41-5100-claudin-10-IHC_crop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723900" y="1143000"/>
            <a:ext cx="2857500" cy="2362200"/>
            <a:chOff x="381000" y="1219200"/>
            <a:chExt cx="2857500" cy="2362200"/>
          </a:xfrm>
        </p:grpSpPr>
        <p:pic>
          <p:nvPicPr>
            <p:cNvPr id="87042" name="Picture 2" descr="http://upload.wikimedia.org/wikipedia/commons/thumb/8/86/Emphysema_H_and_E.jpg/300px-Emphysema_H_and_E.jp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381000" y="1219200"/>
              <a:ext cx="2857500" cy="2124075"/>
            </a:xfrm>
            <a:prstGeom prst="rect">
              <a:avLst/>
            </a:prstGeom>
            <a:noFill/>
          </p:spPr>
        </p:pic>
        <p:sp>
          <p:nvSpPr>
            <p:cNvPr id="9" name="Rectangle 8"/>
            <p:cNvSpPr/>
            <p:nvPr/>
          </p:nvSpPr>
          <p:spPr>
            <a:xfrm>
              <a:off x="381000" y="3352800"/>
              <a:ext cx="2819400" cy="228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Human Lung Tissue; H&amp;E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479173" y="1447800"/>
            <a:ext cx="3521827" cy="2286000"/>
            <a:chOff x="4343400" y="1600200"/>
            <a:chExt cx="3521827" cy="2286000"/>
          </a:xfrm>
        </p:grpSpPr>
        <p:pic>
          <p:nvPicPr>
            <p:cNvPr id="15" name="Picture 3"/>
            <p:cNvPicPr>
              <a:picLocks noChangeAspect="1" noChangeArrowheads="1"/>
            </p:cNvPicPr>
            <p:nvPr/>
          </p:nvPicPr>
          <p:blipFill>
            <a:blip r:embed="rId4"/>
            <a:srcRect l="31068" t="29838" r="19710" b="27604"/>
            <a:stretch>
              <a:fillRect/>
            </a:stretch>
          </p:blipFill>
          <p:spPr bwMode="auto">
            <a:xfrm>
              <a:off x="4343400" y="1600200"/>
              <a:ext cx="3521827" cy="211058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6" name="Rectangle 15"/>
            <p:cNvSpPr/>
            <p:nvPr/>
          </p:nvSpPr>
          <p:spPr>
            <a:xfrm>
              <a:off x="4343400" y="3581400"/>
              <a:ext cx="3505200" cy="304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Mouse Brain; In Situ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1219200" y="3581400"/>
            <a:ext cx="3352800" cy="2819400"/>
            <a:chOff x="1219200" y="3581400"/>
            <a:chExt cx="3352800" cy="2819400"/>
          </a:xfrm>
        </p:grpSpPr>
        <p:pic>
          <p:nvPicPr>
            <p:cNvPr id="87044" name="Picture 4" descr="Click to view full size image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1219200" y="3581400"/>
              <a:ext cx="3341661" cy="2514600"/>
            </a:xfrm>
            <a:prstGeom prst="rect">
              <a:avLst/>
            </a:prstGeom>
            <a:noFill/>
          </p:spPr>
        </p:pic>
        <p:sp>
          <p:nvSpPr>
            <p:cNvPr id="18" name="Rectangle 17"/>
            <p:cNvSpPr/>
            <p:nvPr/>
          </p:nvSpPr>
          <p:spPr>
            <a:xfrm>
              <a:off x="1219200" y="6096000"/>
              <a:ext cx="3352800" cy="304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Heart muscle; H&amp;E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5410200" y="3806536"/>
            <a:ext cx="2857500" cy="3051464"/>
            <a:chOff x="5410200" y="3806536"/>
            <a:chExt cx="2857500" cy="3051464"/>
          </a:xfrm>
        </p:grpSpPr>
        <p:pic>
          <p:nvPicPr>
            <p:cNvPr id="87046" name="Picture 6" descr="http://upload.wikimedia.org/wikipedia/commons/thumb/a/af/Blood_vessels_in_porcine_skin_-_SMA_A488_-_20x.jpg/220px-Blood_vessels_in_porcine_skin_-_SMA_A488_-_20x.jpg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5410200" y="3806536"/>
              <a:ext cx="2857500" cy="2584740"/>
            </a:xfrm>
            <a:prstGeom prst="rect">
              <a:avLst/>
            </a:prstGeom>
            <a:noFill/>
          </p:spPr>
        </p:pic>
        <p:sp>
          <p:nvSpPr>
            <p:cNvPr id="21" name="Rectangle 20"/>
            <p:cNvSpPr/>
            <p:nvPr/>
          </p:nvSpPr>
          <p:spPr>
            <a:xfrm>
              <a:off x="5638800" y="6324600"/>
              <a:ext cx="2438400" cy="533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 smtClean="0">
                  <a:solidFill>
                    <a:schemeClr val="tx1"/>
                  </a:solidFill>
                </a:rPr>
                <a:t>Actin</a:t>
              </a:r>
              <a:r>
                <a:rPr lang="en-US" sz="1400" dirty="0" smtClean="0">
                  <a:solidFill>
                    <a:schemeClr val="tx1"/>
                  </a:solidFill>
                </a:rPr>
                <a:t> in smooth muscle of skin; </a:t>
              </a:r>
              <a:r>
                <a:rPr lang="en-US" sz="1400" dirty="0" err="1" smtClean="0">
                  <a:solidFill>
                    <a:schemeClr val="tx1"/>
                  </a:solidFill>
                </a:rPr>
                <a:t>Immunofluorescence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6553200" y="762000"/>
            <a:ext cx="2400300" cy="2286000"/>
            <a:chOff x="6553200" y="762000"/>
            <a:chExt cx="2400300" cy="2286000"/>
          </a:xfrm>
        </p:grpSpPr>
        <p:pic>
          <p:nvPicPr>
            <p:cNvPr id="87048" name="Picture 8" descr="http://upload.wikimedia.org/wikipedia/commons/thumb/1/15/Kidney_cd10_ihc.jpg/220px-Kidney_cd10_ihc.jpg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6553200" y="762000"/>
              <a:ext cx="2400300" cy="1942062"/>
            </a:xfrm>
            <a:prstGeom prst="rect">
              <a:avLst/>
            </a:prstGeom>
            <a:noFill/>
          </p:spPr>
        </p:pic>
        <p:sp>
          <p:nvSpPr>
            <p:cNvPr id="26" name="Rectangle 25"/>
            <p:cNvSpPr/>
            <p:nvPr/>
          </p:nvSpPr>
          <p:spPr>
            <a:xfrm>
              <a:off x="6553200" y="2667000"/>
              <a:ext cx="2362200" cy="381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Human Kidney; IHC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2286000" y="2438400"/>
            <a:ext cx="3810000" cy="2743200"/>
            <a:chOff x="2286000" y="2438400"/>
            <a:chExt cx="3810000" cy="2743200"/>
          </a:xfrm>
        </p:grpSpPr>
        <p:pic>
          <p:nvPicPr>
            <p:cNvPr id="28" name="Content Placeholder 5"/>
            <p:cNvPicPr>
              <a:picLocks/>
            </p:cNvPicPr>
            <p:nvPr/>
          </p:nvPicPr>
          <p:blipFill rotWithShape="1">
            <a:blip r:embed="rId8"/>
            <a:srcRect l="27035" t="66454" r="54496" b="11549"/>
            <a:stretch/>
          </p:blipFill>
          <p:spPr>
            <a:xfrm>
              <a:off x="2286000" y="2438400"/>
              <a:ext cx="3778302" cy="2362200"/>
            </a:xfrm>
            <a:prstGeom prst="rect">
              <a:avLst/>
            </a:prstGeom>
          </p:spPr>
        </p:pic>
        <p:sp>
          <p:nvSpPr>
            <p:cNvPr id="29" name="Rectangle 28"/>
            <p:cNvSpPr/>
            <p:nvPr/>
          </p:nvSpPr>
          <p:spPr>
            <a:xfrm>
              <a:off x="2286000" y="4800600"/>
              <a:ext cx="3810000" cy="381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Mouse Thymus; </a:t>
              </a:r>
              <a:r>
                <a:rPr lang="en-US" dirty="0" err="1" smtClean="0">
                  <a:solidFill>
                    <a:schemeClr val="tx1"/>
                  </a:solidFill>
                </a:rPr>
                <a:t>Immunofluorescence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32" name="Frame 31"/>
          <p:cNvSpPr/>
          <p:nvPr/>
        </p:nvSpPr>
        <p:spPr>
          <a:xfrm>
            <a:off x="2057400" y="2286000"/>
            <a:ext cx="4191000" cy="3124200"/>
          </a:xfrm>
          <a:prstGeom prst="frame">
            <a:avLst>
              <a:gd name="adj1" fmla="val 5603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2" name="Picture 2" descr="Food web of species present in temperate intertidal ecosystem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90600" y="971550"/>
            <a:ext cx="7239000" cy="542925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5240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Removal of a “Species”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3886200" y="990600"/>
            <a:ext cx="1524000" cy="1371600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467781" y="1290935"/>
            <a:ext cx="2418419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Keystone  species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-76200" y="6553200"/>
            <a:ext cx="7728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http://www.nature.com/scitable/knowledge/library/keystone-species-15786127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0"/>
            <a:ext cx="8229600" cy="4525963"/>
          </a:xfrm>
        </p:spPr>
        <p:txBody>
          <a:bodyPr/>
          <a:lstStyle/>
          <a:p>
            <a:pPr algn="ctr">
              <a:buNone/>
            </a:pPr>
            <a:r>
              <a:rPr lang="en-US" dirty="0" smtClean="0">
                <a:solidFill>
                  <a:schemeClr val="bg1"/>
                </a:solidFill>
              </a:rPr>
              <a:t>AIRE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21</a:t>
            </a:fld>
            <a:endParaRPr lang="en-US"/>
          </a:p>
        </p:txBody>
      </p:sp>
      <p:grpSp>
        <p:nvGrpSpPr>
          <p:cNvPr id="32" name="Group 31"/>
          <p:cNvGrpSpPr/>
          <p:nvPr/>
        </p:nvGrpSpPr>
        <p:grpSpPr>
          <a:xfrm>
            <a:off x="2270691" y="609600"/>
            <a:ext cx="2377509" cy="1851630"/>
            <a:chOff x="2270691" y="609600"/>
            <a:chExt cx="2377509" cy="1851630"/>
          </a:xfrm>
        </p:grpSpPr>
        <p:cxnSp>
          <p:nvCxnSpPr>
            <p:cNvPr id="6" name="Straight Arrow Connector 5"/>
            <p:cNvCxnSpPr/>
            <p:nvPr/>
          </p:nvCxnSpPr>
          <p:spPr>
            <a:xfrm rot="10800000" flipV="1">
              <a:off x="3505200" y="609600"/>
              <a:ext cx="1143000" cy="9906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2270691" y="1676400"/>
              <a:ext cx="1594475" cy="7848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dirty="0" smtClean="0">
                  <a:solidFill>
                    <a:schemeClr val="bg1"/>
                  </a:solidFill>
                </a:rPr>
                <a:t>Regulator of </a:t>
              </a:r>
            </a:p>
            <a:p>
              <a:r>
                <a:rPr lang="en-US" sz="1500" dirty="0" smtClean="0">
                  <a:solidFill>
                    <a:schemeClr val="bg1"/>
                  </a:solidFill>
                </a:rPr>
                <a:t>tissue restricted </a:t>
              </a:r>
            </a:p>
            <a:p>
              <a:r>
                <a:rPr lang="en-US" sz="1500" dirty="0" smtClean="0">
                  <a:solidFill>
                    <a:schemeClr val="bg1"/>
                  </a:solidFill>
                </a:rPr>
                <a:t>antigens in </a:t>
              </a:r>
              <a:r>
                <a:rPr lang="en-US" sz="1500" dirty="0" err="1" smtClean="0">
                  <a:solidFill>
                    <a:schemeClr val="bg1"/>
                  </a:solidFill>
                </a:rPr>
                <a:t>mTECs</a:t>
              </a:r>
              <a:endParaRPr lang="en-US" sz="15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4953000" y="609600"/>
            <a:ext cx="2403040" cy="1620798"/>
            <a:chOff x="4953000" y="609600"/>
            <a:chExt cx="2403040" cy="1620798"/>
          </a:xfrm>
        </p:grpSpPr>
        <p:cxnSp>
          <p:nvCxnSpPr>
            <p:cNvPr id="7" name="Straight Arrow Connector 6"/>
            <p:cNvCxnSpPr/>
            <p:nvPr/>
          </p:nvCxnSpPr>
          <p:spPr>
            <a:xfrm>
              <a:off x="4953000" y="609600"/>
              <a:ext cx="1066800" cy="9906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5562600" y="1676400"/>
              <a:ext cx="1793440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dirty="0" smtClean="0">
                  <a:solidFill>
                    <a:schemeClr val="bg1"/>
                  </a:solidFill>
                </a:rPr>
                <a:t>Key modulator of </a:t>
              </a:r>
            </a:p>
            <a:p>
              <a:r>
                <a:rPr lang="en-US" sz="1500" dirty="0" err="1" smtClean="0">
                  <a:solidFill>
                    <a:schemeClr val="bg1"/>
                  </a:solidFill>
                </a:rPr>
                <a:t>mTEC</a:t>
              </a:r>
              <a:r>
                <a:rPr lang="en-US" sz="1500" dirty="0" smtClean="0">
                  <a:solidFill>
                    <a:schemeClr val="bg1"/>
                  </a:solidFill>
                </a:rPr>
                <a:t> differentiation</a:t>
              </a:r>
              <a:endParaRPr lang="en-US" sz="15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152400" y="2590800"/>
            <a:ext cx="2514600" cy="762000"/>
            <a:chOff x="152400" y="2590800"/>
            <a:chExt cx="2514600" cy="762000"/>
          </a:xfrm>
        </p:grpSpPr>
        <p:cxnSp>
          <p:nvCxnSpPr>
            <p:cNvPr id="14" name="Straight Arrow Connector 13"/>
            <p:cNvCxnSpPr/>
            <p:nvPr/>
          </p:nvCxnSpPr>
          <p:spPr>
            <a:xfrm rot="10800000">
              <a:off x="1905000" y="3048000"/>
              <a:ext cx="762000" cy="3048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152400" y="2590800"/>
              <a:ext cx="2133600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500" dirty="0" smtClean="0">
                  <a:solidFill>
                    <a:schemeClr val="bg1"/>
                  </a:solidFill>
                </a:rPr>
                <a:t>APECED Autoimmune Syndrome in humans</a:t>
              </a:r>
              <a:endParaRPr lang="en-US" sz="15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1524000" y="3733800"/>
            <a:ext cx="1676400" cy="1773198"/>
            <a:chOff x="1524000" y="3733800"/>
            <a:chExt cx="1676400" cy="1773198"/>
          </a:xfrm>
        </p:grpSpPr>
        <p:cxnSp>
          <p:nvCxnSpPr>
            <p:cNvPr id="17" name="Straight Arrow Connector 16"/>
            <p:cNvCxnSpPr/>
            <p:nvPr/>
          </p:nvCxnSpPr>
          <p:spPr>
            <a:xfrm rot="5400000">
              <a:off x="2400300" y="3848100"/>
              <a:ext cx="914400" cy="6858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1524000" y="4953000"/>
              <a:ext cx="1090363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dirty="0" smtClean="0">
                  <a:solidFill>
                    <a:schemeClr val="bg1"/>
                  </a:solidFill>
                </a:rPr>
                <a:t>Doubling of</a:t>
              </a:r>
            </a:p>
            <a:p>
              <a:r>
                <a:rPr lang="en-US" sz="1500" dirty="0" smtClean="0">
                  <a:solidFill>
                    <a:schemeClr val="bg1"/>
                  </a:solidFill>
                </a:rPr>
                <a:t>K14+ </a:t>
              </a:r>
              <a:r>
                <a:rPr lang="en-US" sz="1500" dirty="0" err="1" smtClean="0">
                  <a:solidFill>
                    <a:schemeClr val="bg1"/>
                  </a:solidFill>
                </a:rPr>
                <a:t>mTEC</a:t>
              </a:r>
              <a:endParaRPr lang="en-US" sz="15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3317204" y="3733800"/>
            <a:ext cx="1940596" cy="2080230"/>
            <a:chOff x="3317204" y="3733800"/>
            <a:chExt cx="1940596" cy="2080230"/>
          </a:xfrm>
        </p:grpSpPr>
        <p:cxnSp>
          <p:nvCxnSpPr>
            <p:cNvPr id="19" name="Straight Arrow Connector 18"/>
            <p:cNvCxnSpPr/>
            <p:nvPr/>
          </p:nvCxnSpPr>
          <p:spPr>
            <a:xfrm rot="5400000">
              <a:off x="3696494" y="4228306"/>
              <a:ext cx="990600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3317204" y="5029200"/>
              <a:ext cx="1940596" cy="7848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dirty="0" smtClean="0">
                  <a:solidFill>
                    <a:schemeClr val="bg1"/>
                  </a:solidFill>
                </a:rPr>
                <a:t>Altered shape and </a:t>
              </a:r>
            </a:p>
            <a:p>
              <a:r>
                <a:rPr lang="en-US" sz="1500" dirty="0" smtClean="0">
                  <a:solidFill>
                    <a:schemeClr val="bg1"/>
                  </a:solidFill>
                </a:rPr>
                <a:t>decreased abundance </a:t>
              </a:r>
            </a:p>
            <a:p>
              <a:r>
                <a:rPr lang="en-US" sz="1500" dirty="0" smtClean="0">
                  <a:solidFill>
                    <a:schemeClr val="bg1"/>
                  </a:solidFill>
                </a:rPr>
                <a:t>of UEA1+ </a:t>
              </a:r>
              <a:r>
                <a:rPr lang="en-US" sz="1500" dirty="0" err="1" smtClean="0">
                  <a:solidFill>
                    <a:schemeClr val="bg1"/>
                  </a:solidFill>
                </a:rPr>
                <a:t>mTEC</a:t>
              </a:r>
              <a:endParaRPr lang="en-US" sz="15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5257801" y="3733800"/>
            <a:ext cx="2070463" cy="2156430"/>
            <a:chOff x="5257801" y="3733800"/>
            <a:chExt cx="2070463" cy="2156430"/>
          </a:xfrm>
        </p:grpSpPr>
        <p:cxnSp>
          <p:nvCxnSpPr>
            <p:cNvPr id="21" name="Straight Arrow Connector 20"/>
            <p:cNvCxnSpPr/>
            <p:nvPr/>
          </p:nvCxnSpPr>
          <p:spPr>
            <a:xfrm rot="16200000" flipH="1">
              <a:off x="4991101" y="4000500"/>
              <a:ext cx="990599" cy="4572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/>
          </p:nvSpPr>
          <p:spPr>
            <a:xfrm>
              <a:off x="5334000" y="5105400"/>
              <a:ext cx="1994264" cy="7848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dirty="0" smtClean="0">
                  <a:solidFill>
                    <a:schemeClr val="bg1"/>
                  </a:solidFill>
                </a:rPr>
                <a:t>Reduced </a:t>
              </a:r>
              <a:r>
                <a:rPr lang="en-US" sz="1500" dirty="0" err="1" smtClean="0">
                  <a:solidFill>
                    <a:schemeClr val="bg1"/>
                  </a:solidFill>
                </a:rPr>
                <a:t>dendritic</a:t>
              </a:r>
              <a:r>
                <a:rPr lang="en-US" sz="1500" dirty="0" smtClean="0">
                  <a:solidFill>
                    <a:schemeClr val="bg1"/>
                  </a:solidFill>
                </a:rPr>
                <a:t> cells</a:t>
              </a:r>
            </a:p>
            <a:p>
              <a:r>
                <a:rPr lang="en-US" sz="1500" dirty="0" smtClean="0">
                  <a:solidFill>
                    <a:schemeClr val="bg1"/>
                  </a:solidFill>
                </a:rPr>
                <a:t> in medulla; increased </a:t>
              </a:r>
            </a:p>
            <a:p>
              <a:r>
                <a:rPr lang="en-US" sz="1500" dirty="0" smtClean="0">
                  <a:solidFill>
                    <a:schemeClr val="bg1"/>
                  </a:solidFill>
                </a:rPr>
                <a:t>density at CMJ</a:t>
              </a:r>
              <a:endParaRPr lang="en-US" sz="1500" dirty="0">
                <a:solidFill>
                  <a:schemeClr val="bg1"/>
                </a:solidFill>
              </a:endParaRPr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1599753" y="6324600"/>
            <a:ext cx="6698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K14                             UEA1                                   CD11c                     Foxp3</a:t>
            </a:r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40" name="Group 39"/>
          <p:cNvGrpSpPr/>
          <p:nvPr/>
        </p:nvGrpSpPr>
        <p:grpSpPr>
          <a:xfrm>
            <a:off x="6248401" y="3733800"/>
            <a:ext cx="2895599" cy="1905000"/>
            <a:chOff x="6248401" y="3733800"/>
            <a:chExt cx="2895599" cy="1905000"/>
          </a:xfrm>
        </p:grpSpPr>
        <p:cxnSp>
          <p:nvCxnSpPr>
            <p:cNvPr id="34" name="Straight Arrow Connector 33"/>
            <p:cNvCxnSpPr/>
            <p:nvPr/>
          </p:nvCxnSpPr>
          <p:spPr>
            <a:xfrm rot="16200000" flipH="1">
              <a:off x="6210301" y="3771900"/>
              <a:ext cx="761999" cy="6858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/>
            <p:cNvSpPr txBox="1"/>
            <p:nvPr/>
          </p:nvSpPr>
          <p:spPr>
            <a:xfrm>
              <a:off x="7412885" y="5084802"/>
              <a:ext cx="1731115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dirty="0" smtClean="0">
                  <a:solidFill>
                    <a:schemeClr val="bg1"/>
                  </a:solidFill>
                </a:rPr>
                <a:t>Reduced number </a:t>
              </a:r>
            </a:p>
            <a:p>
              <a:r>
                <a:rPr lang="en-US" sz="1500" dirty="0" smtClean="0">
                  <a:solidFill>
                    <a:schemeClr val="bg1"/>
                  </a:solidFill>
                </a:rPr>
                <a:t>of T-regulatory cells</a:t>
              </a:r>
              <a:endParaRPr lang="en-US" sz="15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1026" name="Picture 2" descr="E:\033114_Aire_10_1416_3.jpg"/>
          <p:cNvPicPr>
            <a:picLocks noChangeAspect="1" noChangeArrowheads="1"/>
          </p:cNvPicPr>
          <p:nvPr/>
        </p:nvPicPr>
        <p:blipFill>
          <a:blip r:embed="rId3">
            <a:lum bright="10000" contrast="10000"/>
          </a:blip>
          <a:srcRect/>
          <a:stretch>
            <a:fillRect/>
          </a:stretch>
        </p:blipFill>
        <p:spPr bwMode="auto">
          <a:xfrm>
            <a:off x="7609521" y="76200"/>
            <a:ext cx="1382079" cy="40386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</p:pic>
      <p:pic>
        <p:nvPicPr>
          <p:cNvPr id="29" name="Content Placeholder 6"/>
          <p:cNvPicPr>
            <a:picLocks noGrp="1"/>
          </p:cNvPicPr>
          <p:nvPr>
            <p:ph idx="1"/>
          </p:nvPr>
        </p:nvPicPr>
        <p:blipFill rotWithShape="1">
          <a:blip r:embed="rId4"/>
          <a:srcRect l="46029" t="20567" r="42445" b="57817"/>
          <a:stretch/>
        </p:blipFill>
        <p:spPr>
          <a:xfrm>
            <a:off x="0" y="0"/>
            <a:ext cx="1981200" cy="2133600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30" name="TextBox 29"/>
          <p:cNvSpPr txBox="1"/>
          <p:nvPr/>
        </p:nvSpPr>
        <p:spPr>
          <a:xfrm>
            <a:off x="3124200" y="3048000"/>
            <a:ext cx="32622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REMOVAL OF AIRE</a:t>
            </a:r>
            <a:endParaRPr lang="en-US" sz="32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0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build="allAtOnce"/>
      <p:bldP spid="30" grpId="0" build="allAtOnce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E:\RplotWT1all.png"/>
          <p:cNvPicPr>
            <a:picLocks noChangeAspect="1" noChangeArrowheads="1"/>
          </p:cNvPicPr>
          <p:nvPr/>
        </p:nvPicPr>
        <p:blipFill>
          <a:blip r:embed="rId3"/>
          <a:srcRect l="1498" t="1179" r="10244" b="64644"/>
          <a:stretch>
            <a:fillRect/>
          </a:stretch>
        </p:blipFill>
        <p:spPr bwMode="auto">
          <a:xfrm rot="5400000">
            <a:off x="527050" y="2736850"/>
            <a:ext cx="5638800" cy="1841500"/>
          </a:xfrm>
          <a:prstGeom prst="rect">
            <a:avLst/>
          </a:prstGeom>
          <a:noFill/>
        </p:spPr>
      </p:pic>
      <p:pic>
        <p:nvPicPr>
          <p:cNvPr id="4" name="Picture 3" descr="Rplot.png"/>
          <p:cNvPicPr>
            <a:picLocks noChangeAspect="1"/>
          </p:cNvPicPr>
          <p:nvPr/>
        </p:nvPicPr>
        <p:blipFill>
          <a:blip r:embed="rId4"/>
          <a:srcRect l="1375" t="937" r="6006" b="63629"/>
          <a:stretch>
            <a:fillRect/>
          </a:stretch>
        </p:blipFill>
        <p:spPr>
          <a:xfrm rot="16200000">
            <a:off x="3130061" y="2749061"/>
            <a:ext cx="5627077" cy="18288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743200" y="152400"/>
            <a:ext cx="39760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WT                          Mutant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 t="9345" r="4028" b="12417"/>
          <a:stretch>
            <a:fillRect/>
          </a:stretch>
        </p:blipFill>
        <p:spPr bwMode="auto">
          <a:xfrm>
            <a:off x="0" y="914400"/>
            <a:ext cx="9144000" cy="4191000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sp>
        <p:nvSpPr>
          <p:cNvPr id="55" name="TextBox 54"/>
          <p:cNvSpPr txBox="1"/>
          <p:nvPr/>
        </p:nvSpPr>
        <p:spPr>
          <a:xfrm>
            <a:off x="914400" y="914400"/>
            <a:ext cx="7914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B050"/>
                </a:solidFill>
              </a:rPr>
              <a:t>OUTER  </a:t>
            </a:r>
            <a:r>
              <a:rPr lang="en-US" b="1" dirty="0" smtClean="0"/>
              <a:t>                        </a:t>
            </a:r>
            <a:r>
              <a:rPr lang="en-US" b="1" dirty="0" smtClean="0">
                <a:solidFill>
                  <a:srgbClr val="0070C0"/>
                </a:solidFill>
              </a:rPr>
              <a:t>CORTEX </a:t>
            </a:r>
            <a:r>
              <a:rPr lang="en-US" b="1" dirty="0" smtClean="0"/>
              <a:t>                             </a:t>
            </a:r>
            <a:r>
              <a:rPr lang="en-US" b="1" dirty="0" smtClean="0">
                <a:solidFill>
                  <a:srgbClr val="FF0000"/>
                </a:solidFill>
              </a:rPr>
              <a:t> MEDULLA1                     </a:t>
            </a:r>
            <a:r>
              <a:rPr lang="en-US" b="1" dirty="0" smtClean="0">
                <a:solidFill>
                  <a:srgbClr val="FFFF00"/>
                </a:solidFill>
              </a:rPr>
              <a:t>MEDULLA2 </a:t>
            </a:r>
            <a:endParaRPr lang="en-US" b="1" dirty="0">
              <a:solidFill>
                <a:srgbClr val="FFFF00"/>
              </a:solidFill>
            </a:endParaRPr>
          </a:p>
        </p:txBody>
      </p:sp>
      <p:sp>
        <p:nvSpPr>
          <p:cNvPr id="56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Bray Curtis Dissimilarity Index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grpSp>
        <p:nvGrpSpPr>
          <p:cNvPr id="65" name="Group 64"/>
          <p:cNvGrpSpPr/>
          <p:nvPr/>
        </p:nvGrpSpPr>
        <p:grpSpPr>
          <a:xfrm>
            <a:off x="7010400" y="1175028"/>
            <a:ext cx="2286000" cy="1415772"/>
            <a:chOff x="7010400" y="1175028"/>
            <a:chExt cx="2286000" cy="1415772"/>
          </a:xfrm>
        </p:grpSpPr>
        <p:grpSp>
          <p:nvGrpSpPr>
            <p:cNvPr id="58" name="Group 57"/>
            <p:cNvGrpSpPr/>
            <p:nvPr/>
          </p:nvGrpSpPr>
          <p:grpSpPr>
            <a:xfrm>
              <a:off x="7010400" y="1175028"/>
              <a:ext cx="2286000" cy="1415772"/>
              <a:chOff x="6858000" y="2057400"/>
              <a:chExt cx="2286000" cy="1415772"/>
            </a:xfrm>
          </p:grpSpPr>
          <p:sp>
            <p:nvSpPr>
              <p:cNvPr id="59" name="TextBox 58"/>
              <p:cNvSpPr txBox="1"/>
              <p:nvPr/>
            </p:nvSpPr>
            <p:spPr>
              <a:xfrm>
                <a:off x="6858000" y="2057400"/>
                <a:ext cx="2286000" cy="14157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 smtClean="0"/>
                  <a:t>     Key</a:t>
                </a:r>
              </a:p>
              <a:p>
                <a:r>
                  <a:rPr lang="en-US" sz="1400" b="1" dirty="0" smtClean="0"/>
                  <a:t>WT1=           Mutant1=</a:t>
                </a:r>
              </a:p>
              <a:p>
                <a:endParaRPr lang="en-US" sz="1400" b="1" dirty="0" smtClean="0"/>
              </a:p>
              <a:p>
                <a:r>
                  <a:rPr lang="en-US" sz="1400" b="1" dirty="0" smtClean="0"/>
                  <a:t>WT2=           Mutant2=</a:t>
                </a:r>
              </a:p>
              <a:p>
                <a:endParaRPr lang="en-US" sz="1400" dirty="0" smtClean="0"/>
              </a:p>
              <a:p>
                <a:endParaRPr lang="en-US" sz="1400" dirty="0"/>
              </a:p>
            </p:txBody>
          </p:sp>
          <p:sp>
            <p:nvSpPr>
              <p:cNvPr id="60" name="Isosceles Triangle 59"/>
              <p:cNvSpPr/>
              <p:nvPr/>
            </p:nvSpPr>
            <p:spPr>
              <a:xfrm>
                <a:off x="7467600" y="2362200"/>
                <a:ext cx="228600" cy="228600"/>
              </a:xfrm>
              <a:prstGeom prst="triangl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7467600" y="2743200"/>
                <a:ext cx="228600" cy="2286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2" name="Oval 61"/>
            <p:cNvSpPr/>
            <p:nvPr/>
          </p:nvSpPr>
          <p:spPr>
            <a:xfrm>
              <a:off x="8763000" y="1447800"/>
              <a:ext cx="304800" cy="3048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5-Point Star 62"/>
            <p:cNvSpPr/>
            <p:nvPr/>
          </p:nvSpPr>
          <p:spPr>
            <a:xfrm>
              <a:off x="8763000" y="1828800"/>
              <a:ext cx="304800" cy="304800"/>
            </a:xfrm>
            <a:prstGeom prst="star5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0" name="Rectangle 69"/>
          <p:cNvSpPr/>
          <p:nvPr/>
        </p:nvSpPr>
        <p:spPr>
          <a:xfrm>
            <a:off x="762000" y="41148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914400" y="41148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/>
          <p:cNvSpPr/>
          <p:nvPr/>
        </p:nvSpPr>
        <p:spPr>
          <a:xfrm>
            <a:off x="1066800" y="42672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/>
          <p:cNvSpPr/>
          <p:nvPr/>
        </p:nvSpPr>
        <p:spPr>
          <a:xfrm>
            <a:off x="1295400" y="42672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/>
          <p:cNvSpPr/>
          <p:nvPr/>
        </p:nvSpPr>
        <p:spPr>
          <a:xfrm>
            <a:off x="1447800" y="41148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1600200" y="43434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1752600" y="42672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1905000" y="42672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2057400" y="42672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2286000" y="41148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2438400" y="41148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2590800" y="41910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2819400" y="41910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2971800" y="39624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3124200" y="40386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>
            <a:off x="3276600" y="41910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3429000" y="41910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/>
          <p:cNvSpPr/>
          <p:nvPr/>
        </p:nvSpPr>
        <p:spPr>
          <a:xfrm>
            <a:off x="3657600" y="42672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/>
          <p:cNvSpPr/>
          <p:nvPr/>
        </p:nvSpPr>
        <p:spPr>
          <a:xfrm>
            <a:off x="3810000" y="44196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4038600" y="44196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4191000" y="41910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4343400" y="41148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/>
          <p:cNvSpPr/>
          <p:nvPr/>
        </p:nvSpPr>
        <p:spPr>
          <a:xfrm>
            <a:off x="4495800" y="31242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4648200" y="35052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>
            <a:off x="4800600" y="35814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5029200" y="36576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5181600" y="41148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/>
          <p:cNvSpPr/>
          <p:nvPr/>
        </p:nvSpPr>
        <p:spPr>
          <a:xfrm>
            <a:off x="5334000" y="41148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5562600" y="39624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/>
          <p:cNvSpPr/>
          <p:nvPr/>
        </p:nvSpPr>
        <p:spPr>
          <a:xfrm>
            <a:off x="5715000" y="43434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5867400" y="43434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6019800" y="39624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8763000" y="43434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/>
          <p:cNvSpPr/>
          <p:nvPr/>
        </p:nvSpPr>
        <p:spPr>
          <a:xfrm>
            <a:off x="6934200" y="36576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7239000" y="43434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7010400" y="43434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/>
          <p:cNvSpPr/>
          <p:nvPr/>
        </p:nvSpPr>
        <p:spPr>
          <a:xfrm>
            <a:off x="7467600" y="42672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/>
          <p:cNvSpPr/>
          <p:nvPr/>
        </p:nvSpPr>
        <p:spPr>
          <a:xfrm>
            <a:off x="7620000" y="43434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/>
          <p:cNvSpPr/>
          <p:nvPr/>
        </p:nvSpPr>
        <p:spPr>
          <a:xfrm>
            <a:off x="7772400" y="44958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/>
          <p:cNvSpPr/>
          <p:nvPr/>
        </p:nvSpPr>
        <p:spPr>
          <a:xfrm>
            <a:off x="6248400" y="43434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/>
          <p:cNvSpPr/>
          <p:nvPr/>
        </p:nvSpPr>
        <p:spPr>
          <a:xfrm>
            <a:off x="6400800" y="44196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ectangle 110"/>
          <p:cNvSpPr/>
          <p:nvPr/>
        </p:nvSpPr>
        <p:spPr>
          <a:xfrm>
            <a:off x="6553200" y="43434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ectangle 111"/>
          <p:cNvSpPr/>
          <p:nvPr/>
        </p:nvSpPr>
        <p:spPr>
          <a:xfrm>
            <a:off x="6705600" y="44196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/>
          <p:cNvSpPr/>
          <p:nvPr/>
        </p:nvSpPr>
        <p:spPr>
          <a:xfrm>
            <a:off x="8153400" y="43434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Rectangle 113"/>
          <p:cNvSpPr/>
          <p:nvPr/>
        </p:nvSpPr>
        <p:spPr>
          <a:xfrm>
            <a:off x="8305800" y="43434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/>
          <p:cNvSpPr/>
          <p:nvPr/>
        </p:nvSpPr>
        <p:spPr>
          <a:xfrm>
            <a:off x="8458200" y="42672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/>
          <p:cNvSpPr/>
          <p:nvPr/>
        </p:nvSpPr>
        <p:spPr>
          <a:xfrm>
            <a:off x="7924800" y="44958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16"/>
          <p:cNvSpPr/>
          <p:nvPr/>
        </p:nvSpPr>
        <p:spPr>
          <a:xfrm>
            <a:off x="8610600" y="43434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Isosceles Triangle 67"/>
          <p:cNvSpPr/>
          <p:nvPr/>
        </p:nvSpPr>
        <p:spPr>
          <a:xfrm>
            <a:off x="762000" y="4114800"/>
            <a:ext cx="152400" cy="152400"/>
          </a:xfrm>
          <a:prstGeom prst="triangl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/>
          <p:cNvSpPr/>
          <p:nvPr/>
        </p:nvSpPr>
        <p:spPr>
          <a:xfrm>
            <a:off x="990600" y="4114800"/>
            <a:ext cx="152400" cy="152400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5-Point Star 117"/>
          <p:cNvSpPr/>
          <p:nvPr/>
        </p:nvSpPr>
        <p:spPr>
          <a:xfrm>
            <a:off x="1143000" y="4267200"/>
            <a:ext cx="152400" cy="152400"/>
          </a:xfrm>
          <a:prstGeom prst="star5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5-Point Star 118"/>
          <p:cNvSpPr/>
          <p:nvPr/>
        </p:nvSpPr>
        <p:spPr>
          <a:xfrm>
            <a:off x="1295400" y="4267200"/>
            <a:ext cx="152400" cy="152400"/>
          </a:xfrm>
          <a:prstGeom prst="star5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Oval 119"/>
          <p:cNvSpPr/>
          <p:nvPr/>
        </p:nvSpPr>
        <p:spPr>
          <a:xfrm>
            <a:off x="1447800" y="4038600"/>
            <a:ext cx="152400" cy="152400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Oval 120"/>
          <p:cNvSpPr/>
          <p:nvPr/>
        </p:nvSpPr>
        <p:spPr>
          <a:xfrm>
            <a:off x="2514600" y="4038600"/>
            <a:ext cx="152400" cy="152400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ectangle 121"/>
          <p:cNvSpPr/>
          <p:nvPr/>
        </p:nvSpPr>
        <p:spPr>
          <a:xfrm>
            <a:off x="1676400" y="4267200"/>
            <a:ext cx="152400" cy="15240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ectangle 122"/>
          <p:cNvSpPr/>
          <p:nvPr/>
        </p:nvSpPr>
        <p:spPr>
          <a:xfrm>
            <a:off x="2362200" y="4114800"/>
            <a:ext cx="152400" cy="15240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ectangle 123"/>
          <p:cNvSpPr/>
          <p:nvPr/>
        </p:nvSpPr>
        <p:spPr>
          <a:xfrm>
            <a:off x="1828800" y="4267200"/>
            <a:ext cx="152400" cy="15240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Rectangle 124"/>
          <p:cNvSpPr/>
          <p:nvPr/>
        </p:nvSpPr>
        <p:spPr>
          <a:xfrm>
            <a:off x="4038600" y="4343400"/>
            <a:ext cx="152400" cy="152400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Rectangle 125"/>
          <p:cNvSpPr/>
          <p:nvPr/>
        </p:nvSpPr>
        <p:spPr>
          <a:xfrm>
            <a:off x="4191000" y="4038600"/>
            <a:ext cx="152400" cy="152400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ectangle 126"/>
          <p:cNvSpPr/>
          <p:nvPr/>
        </p:nvSpPr>
        <p:spPr>
          <a:xfrm>
            <a:off x="3505200" y="4038600"/>
            <a:ext cx="152400" cy="152400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/>
          <p:cNvSpPr/>
          <p:nvPr/>
        </p:nvSpPr>
        <p:spPr>
          <a:xfrm>
            <a:off x="5105400" y="3505200"/>
            <a:ext cx="152400" cy="15240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Rectangle 128"/>
          <p:cNvSpPr/>
          <p:nvPr/>
        </p:nvSpPr>
        <p:spPr>
          <a:xfrm>
            <a:off x="5257800" y="3962400"/>
            <a:ext cx="152400" cy="15240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Rectangle 129"/>
          <p:cNvSpPr/>
          <p:nvPr/>
        </p:nvSpPr>
        <p:spPr>
          <a:xfrm>
            <a:off x="5562600" y="3886200"/>
            <a:ext cx="152400" cy="15240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ectangle 130"/>
          <p:cNvSpPr/>
          <p:nvPr/>
        </p:nvSpPr>
        <p:spPr>
          <a:xfrm>
            <a:off x="8001000" y="4419600"/>
            <a:ext cx="152400" cy="15240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tangle 131"/>
          <p:cNvSpPr/>
          <p:nvPr/>
        </p:nvSpPr>
        <p:spPr>
          <a:xfrm>
            <a:off x="8153400" y="4267200"/>
            <a:ext cx="152400" cy="15240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Rectangle 132"/>
          <p:cNvSpPr/>
          <p:nvPr/>
        </p:nvSpPr>
        <p:spPr>
          <a:xfrm>
            <a:off x="7315200" y="4267200"/>
            <a:ext cx="152400" cy="15240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5-Point Star 133"/>
          <p:cNvSpPr/>
          <p:nvPr/>
        </p:nvSpPr>
        <p:spPr>
          <a:xfrm>
            <a:off x="3200400" y="3886200"/>
            <a:ext cx="152400" cy="152400"/>
          </a:xfrm>
          <a:prstGeom prst="star5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5-Point Star 134"/>
          <p:cNvSpPr/>
          <p:nvPr/>
        </p:nvSpPr>
        <p:spPr>
          <a:xfrm>
            <a:off x="4419600" y="4038600"/>
            <a:ext cx="152400" cy="152400"/>
          </a:xfrm>
          <a:prstGeom prst="star5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5-Point Star 135"/>
          <p:cNvSpPr/>
          <p:nvPr/>
        </p:nvSpPr>
        <p:spPr>
          <a:xfrm>
            <a:off x="4724400" y="3429000"/>
            <a:ext cx="152400" cy="152400"/>
          </a:xfrm>
          <a:prstGeom prst="star5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5-Point Star 136"/>
          <p:cNvSpPr/>
          <p:nvPr/>
        </p:nvSpPr>
        <p:spPr>
          <a:xfrm>
            <a:off x="4876800" y="3429000"/>
            <a:ext cx="152400" cy="152400"/>
          </a:xfrm>
          <a:prstGeom prst="star5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5-Point Star 137"/>
          <p:cNvSpPr/>
          <p:nvPr/>
        </p:nvSpPr>
        <p:spPr>
          <a:xfrm>
            <a:off x="5791200" y="4191000"/>
            <a:ext cx="152400" cy="152400"/>
          </a:xfrm>
          <a:prstGeom prst="star5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5-Point Star 138"/>
          <p:cNvSpPr/>
          <p:nvPr/>
        </p:nvSpPr>
        <p:spPr>
          <a:xfrm>
            <a:off x="5943600" y="4267200"/>
            <a:ext cx="152400" cy="152400"/>
          </a:xfrm>
          <a:prstGeom prst="star5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5-Point Star 139"/>
          <p:cNvSpPr/>
          <p:nvPr/>
        </p:nvSpPr>
        <p:spPr>
          <a:xfrm>
            <a:off x="6781800" y="4267200"/>
            <a:ext cx="152400" cy="152400"/>
          </a:xfrm>
          <a:prstGeom prst="star5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5-Point Star 140"/>
          <p:cNvSpPr/>
          <p:nvPr/>
        </p:nvSpPr>
        <p:spPr>
          <a:xfrm>
            <a:off x="8839200" y="4267200"/>
            <a:ext cx="152400" cy="152400"/>
          </a:xfrm>
          <a:prstGeom prst="star5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5-Point Star 141"/>
          <p:cNvSpPr/>
          <p:nvPr/>
        </p:nvSpPr>
        <p:spPr>
          <a:xfrm>
            <a:off x="8686800" y="4191000"/>
            <a:ext cx="152400" cy="152400"/>
          </a:xfrm>
          <a:prstGeom prst="star5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5-Point Star 142"/>
          <p:cNvSpPr/>
          <p:nvPr/>
        </p:nvSpPr>
        <p:spPr>
          <a:xfrm>
            <a:off x="8534400" y="4191000"/>
            <a:ext cx="152400" cy="152400"/>
          </a:xfrm>
          <a:prstGeom prst="star5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Oval 144"/>
          <p:cNvSpPr/>
          <p:nvPr/>
        </p:nvSpPr>
        <p:spPr>
          <a:xfrm>
            <a:off x="2819400" y="4114800"/>
            <a:ext cx="152400" cy="152400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Oval 145"/>
          <p:cNvSpPr/>
          <p:nvPr/>
        </p:nvSpPr>
        <p:spPr>
          <a:xfrm>
            <a:off x="2667000" y="4114800"/>
            <a:ext cx="152400" cy="152400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Oval 146"/>
          <p:cNvSpPr/>
          <p:nvPr/>
        </p:nvSpPr>
        <p:spPr>
          <a:xfrm>
            <a:off x="3048000" y="3886200"/>
            <a:ext cx="152400" cy="152400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Oval 147"/>
          <p:cNvSpPr/>
          <p:nvPr/>
        </p:nvSpPr>
        <p:spPr>
          <a:xfrm>
            <a:off x="5410200" y="4038600"/>
            <a:ext cx="152400" cy="1524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Oval 148"/>
          <p:cNvSpPr/>
          <p:nvPr/>
        </p:nvSpPr>
        <p:spPr>
          <a:xfrm>
            <a:off x="6096000" y="3886200"/>
            <a:ext cx="152400" cy="1524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Oval 149"/>
          <p:cNvSpPr/>
          <p:nvPr/>
        </p:nvSpPr>
        <p:spPr>
          <a:xfrm>
            <a:off x="4572000" y="3048000"/>
            <a:ext cx="152400" cy="152400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Oval 150"/>
          <p:cNvSpPr/>
          <p:nvPr/>
        </p:nvSpPr>
        <p:spPr>
          <a:xfrm>
            <a:off x="7010400" y="3581400"/>
            <a:ext cx="152400" cy="152400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Oval 152"/>
          <p:cNvSpPr/>
          <p:nvPr/>
        </p:nvSpPr>
        <p:spPr>
          <a:xfrm>
            <a:off x="7620000" y="4267200"/>
            <a:ext cx="152400" cy="152400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Oval 153"/>
          <p:cNvSpPr/>
          <p:nvPr/>
        </p:nvSpPr>
        <p:spPr>
          <a:xfrm>
            <a:off x="8382000" y="4267200"/>
            <a:ext cx="152400" cy="152400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Isosceles Triangle 154"/>
          <p:cNvSpPr/>
          <p:nvPr/>
        </p:nvSpPr>
        <p:spPr>
          <a:xfrm>
            <a:off x="7772400" y="4267200"/>
            <a:ext cx="228600" cy="228600"/>
          </a:xfrm>
          <a:prstGeom prst="triangl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Isosceles Triangle 155"/>
          <p:cNvSpPr/>
          <p:nvPr/>
        </p:nvSpPr>
        <p:spPr>
          <a:xfrm>
            <a:off x="1981200" y="4267200"/>
            <a:ext cx="152400" cy="152400"/>
          </a:xfrm>
          <a:prstGeom prst="triangl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Isosceles Triangle 156"/>
          <p:cNvSpPr/>
          <p:nvPr/>
        </p:nvSpPr>
        <p:spPr>
          <a:xfrm>
            <a:off x="2133600" y="4267200"/>
            <a:ext cx="152400" cy="152400"/>
          </a:xfrm>
          <a:prstGeom prst="triangl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Isosceles Triangle 157"/>
          <p:cNvSpPr/>
          <p:nvPr/>
        </p:nvSpPr>
        <p:spPr>
          <a:xfrm>
            <a:off x="3352800" y="4114800"/>
            <a:ext cx="152400" cy="152400"/>
          </a:xfrm>
          <a:prstGeom prst="triangl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Isosceles Triangle 158"/>
          <p:cNvSpPr/>
          <p:nvPr/>
        </p:nvSpPr>
        <p:spPr>
          <a:xfrm>
            <a:off x="3733800" y="4191000"/>
            <a:ext cx="152400" cy="152400"/>
          </a:xfrm>
          <a:prstGeom prst="triangl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Isosceles Triangle 159"/>
          <p:cNvSpPr/>
          <p:nvPr/>
        </p:nvSpPr>
        <p:spPr>
          <a:xfrm>
            <a:off x="3886200" y="4343400"/>
            <a:ext cx="152400" cy="152400"/>
          </a:xfrm>
          <a:prstGeom prst="triangl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Isosceles Triangle 160"/>
          <p:cNvSpPr/>
          <p:nvPr/>
        </p:nvSpPr>
        <p:spPr>
          <a:xfrm>
            <a:off x="6324600" y="4343400"/>
            <a:ext cx="152400" cy="152400"/>
          </a:xfrm>
          <a:prstGeom prst="triangl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Isosceles Triangle 161"/>
          <p:cNvSpPr/>
          <p:nvPr/>
        </p:nvSpPr>
        <p:spPr>
          <a:xfrm>
            <a:off x="6629400" y="4343400"/>
            <a:ext cx="152400" cy="152400"/>
          </a:xfrm>
          <a:prstGeom prst="triangl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Isosceles Triangle 162"/>
          <p:cNvSpPr/>
          <p:nvPr/>
        </p:nvSpPr>
        <p:spPr>
          <a:xfrm>
            <a:off x="6477000" y="4343400"/>
            <a:ext cx="152400" cy="152400"/>
          </a:xfrm>
          <a:prstGeom prst="triangl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Isosceles Triangle 163"/>
          <p:cNvSpPr/>
          <p:nvPr/>
        </p:nvSpPr>
        <p:spPr>
          <a:xfrm>
            <a:off x="7086600" y="4267200"/>
            <a:ext cx="152400" cy="152400"/>
          </a:xfrm>
          <a:prstGeom prst="triangl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Isosceles Triangle 164"/>
          <p:cNvSpPr/>
          <p:nvPr/>
        </p:nvSpPr>
        <p:spPr>
          <a:xfrm>
            <a:off x="7467600" y="4267200"/>
            <a:ext cx="152400" cy="152400"/>
          </a:xfrm>
          <a:prstGeom prst="triangl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TextBox 143"/>
          <p:cNvSpPr txBox="1"/>
          <p:nvPr/>
        </p:nvSpPr>
        <p:spPr>
          <a:xfrm>
            <a:off x="457200" y="5257800"/>
            <a:ext cx="8720272" cy="13234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Conclusion:</a:t>
            </a:r>
          </a:p>
          <a:p>
            <a:r>
              <a:rPr lang="en-US" sz="2000" dirty="0" smtClean="0">
                <a:solidFill>
                  <a:schemeClr val="bg1"/>
                </a:solidFill>
              </a:rPr>
              <a:t>Consistent grouping of clusters that correspond to same region </a:t>
            </a:r>
          </a:p>
          <a:p>
            <a:r>
              <a:rPr lang="en-US" sz="2000" dirty="0" smtClean="0">
                <a:solidFill>
                  <a:schemeClr val="bg1"/>
                </a:solidFill>
              </a:rPr>
              <a:t>Wild-type and mutant clusters are interspersed; not separated based on genotype</a:t>
            </a:r>
          </a:p>
          <a:p>
            <a:r>
              <a:rPr lang="en-US" sz="2000" dirty="0" smtClean="0">
                <a:solidFill>
                  <a:schemeClr val="bg1"/>
                </a:solidFill>
              </a:rPr>
              <a:t>Samples are compositionally similar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52400"/>
            <a:ext cx="8458200" cy="6705600"/>
          </a:xfrm>
        </p:spPr>
        <p:txBody>
          <a:bodyPr>
            <a:noAutofit/>
          </a:bodyPr>
          <a:lstStyle/>
          <a:p>
            <a:pPr>
              <a:buNone/>
            </a:pPr>
            <a:endParaRPr lang="en-US" sz="2400" dirty="0" smtClean="0">
              <a:solidFill>
                <a:schemeClr val="bg1"/>
              </a:solidFill>
            </a:endParaRPr>
          </a:p>
          <a:p>
            <a:pPr>
              <a:buNone/>
            </a:pPr>
            <a:r>
              <a:rPr lang="en-US" sz="2800" b="1" dirty="0" smtClean="0">
                <a:solidFill>
                  <a:schemeClr val="bg1"/>
                </a:solidFill>
              </a:rPr>
              <a:t>Goal:  Develop a quantitative model to characterize the spatial organization  of cell types in a mouse thymus.</a:t>
            </a:r>
            <a:endParaRPr lang="en-US" sz="2400" dirty="0" smtClean="0">
              <a:solidFill>
                <a:schemeClr val="bg1"/>
              </a:solidFill>
            </a:endParaRPr>
          </a:p>
          <a:p>
            <a:pPr lvl="1"/>
            <a:endParaRPr lang="en-US" sz="2400" dirty="0">
              <a:solidFill>
                <a:schemeClr val="bg1"/>
              </a:solidFill>
            </a:endParaRPr>
          </a:p>
          <a:p>
            <a:pPr marL="914400" lvl="1" indent="-457200">
              <a:buAutoNum type="arabicParenR"/>
            </a:pPr>
            <a:r>
              <a:rPr lang="en-US" dirty="0" smtClean="0">
                <a:solidFill>
                  <a:schemeClr val="bg1"/>
                </a:solidFill>
              </a:rPr>
              <a:t>Spatial and compositional clustering (K means)</a:t>
            </a:r>
          </a:p>
          <a:p>
            <a:pPr marL="914400" lvl="1" indent="-457200">
              <a:buFont typeface="Arial" pitchFamily="34" charset="0"/>
              <a:buAutoNum type="arabicParenR"/>
            </a:pPr>
            <a:r>
              <a:rPr lang="en-US" dirty="0" smtClean="0">
                <a:solidFill>
                  <a:schemeClr val="bg1"/>
                </a:solidFill>
              </a:rPr>
              <a:t>Repeat with mutant</a:t>
            </a:r>
          </a:p>
          <a:p>
            <a:pPr marL="914400" lvl="1" indent="-457200">
              <a:buAutoNum type="arabicParenR"/>
            </a:pPr>
            <a:r>
              <a:rPr lang="en-US" dirty="0" smtClean="0">
                <a:solidFill>
                  <a:schemeClr val="bg1"/>
                </a:solidFill>
              </a:rPr>
              <a:t>Use an ecological index on different regions that are produced</a:t>
            </a:r>
          </a:p>
          <a:p>
            <a:pPr marL="914400" lvl="1" indent="-457200">
              <a:buAutoNum type="arabicParenR"/>
            </a:pPr>
            <a:r>
              <a:rPr lang="en-US" b="1" dirty="0" smtClean="0">
                <a:solidFill>
                  <a:schemeClr val="bg1"/>
                </a:solidFill>
              </a:rPr>
              <a:t>Look at spatial relationships between clusters</a:t>
            </a:r>
          </a:p>
          <a:p>
            <a:pPr marL="1314450" lvl="2" indent="-793750">
              <a:buFont typeface="+mj-lt"/>
              <a:buAutoNum type="arabicPeriod"/>
            </a:pPr>
            <a:endParaRPr lang="en-US" sz="2000" dirty="0" smtClean="0">
              <a:solidFill>
                <a:schemeClr val="bg1"/>
              </a:solidFill>
            </a:endParaRPr>
          </a:p>
          <a:p>
            <a:pPr marL="1371600" lvl="2" indent="-514350">
              <a:buFont typeface="+mj-lt"/>
              <a:buAutoNum type="romanUcPeriod"/>
            </a:pPr>
            <a:endParaRPr lang="en-US" sz="2000" dirty="0" smtClean="0">
              <a:solidFill>
                <a:schemeClr val="bg1"/>
              </a:solidFill>
            </a:endParaRPr>
          </a:p>
          <a:p>
            <a:pPr lvl="1">
              <a:buNone/>
            </a:pPr>
            <a:endParaRPr lang="en-US" sz="2400" dirty="0" smtClean="0">
              <a:solidFill>
                <a:schemeClr val="bg1"/>
              </a:solidFill>
            </a:endParaRPr>
          </a:p>
          <a:p>
            <a:pPr lvl="1"/>
            <a:endParaRPr lang="en-US" sz="2400" dirty="0" smtClean="0">
              <a:solidFill>
                <a:schemeClr val="bg1"/>
              </a:solidFill>
            </a:endParaRPr>
          </a:p>
          <a:p>
            <a:pPr>
              <a:buNone/>
            </a:pPr>
            <a:endParaRPr lang="en-US" sz="2400" dirty="0" smtClean="0">
              <a:solidFill>
                <a:schemeClr val="bg1"/>
              </a:solidFill>
            </a:endParaRPr>
          </a:p>
          <a:p>
            <a:pPr>
              <a:buNone/>
            </a:pPr>
            <a:endParaRPr lang="en-US" sz="2400" dirty="0" smtClean="0">
              <a:solidFill>
                <a:schemeClr val="bg1"/>
              </a:solidFill>
            </a:endParaRPr>
          </a:p>
          <a:p>
            <a:pPr>
              <a:buNone/>
            </a:pPr>
            <a:r>
              <a:rPr lang="en-US" sz="2400" dirty="0" smtClean="0">
                <a:solidFill>
                  <a:schemeClr val="bg1"/>
                </a:solidFill>
              </a:rPr>
              <a:t>  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24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E:\RplotWT1all.png"/>
          <p:cNvPicPr>
            <a:picLocks noChangeAspect="1" noChangeArrowheads="1"/>
          </p:cNvPicPr>
          <p:nvPr/>
        </p:nvPicPr>
        <p:blipFill>
          <a:blip r:embed="rId3"/>
          <a:srcRect l="1498" t="1179" r="10244" b="64644"/>
          <a:stretch>
            <a:fillRect/>
          </a:stretch>
        </p:blipFill>
        <p:spPr bwMode="auto">
          <a:xfrm rot="5400000">
            <a:off x="527050" y="3117850"/>
            <a:ext cx="5638800" cy="1841500"/>
          </a:xfrm>
          <a:prstGeom prst="rect">
            <a:avLst/>
          </a:prstGeom>
          <a:noFill/>
        </p:spPr>
      </p:pic>
      <p:pic>
        <p:nvPicPr>
          <p:cNvPr id="4" name="Picture 3" descr="Rplot.png"/>
          <p:cNvPicPr>
            <a:picLocks noChangeAspect="1"/>
          </p:cNvPicPr>
          <p:nvPr/>
        </p:nvPicPr>
        <p:blipFill>
          <a:blip r:embed="rId4"/>
          <a:srcRect l="1375" t="937" r="6006" b="63629"/>
          <a:stretch>
            <a:fillRect/>
          </a:stretch>
        </p:blipFill>
        <p:spPr>
          <a:xfrm rot="16200000">
            <a:off x="3130061" y="3130061"/>
            <a:ext cx="5627077" cy="1828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2400" y="152400"/>
            <a:ext cx="91221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Is organization of clusters different between WT and Mutant?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743200" y="762000"/>
            <a:ext cx="3530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WT                                            Mutant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0"/>
            <a:ext cx="8229600" cy="7620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Connected Component Labeling (CCL)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11266" name="Picture 2" descr="Screenshot-Pixel Region (Figure 3).png"/>
          <p:cNvPicPr>
            <a:picLocks noChangeAspect="1" noChangeArrowheads="1"/>
          </p:cNvPicPr>
          <p:nvPr/>
        </p:nvPicPr>
        <p:blipFill>
          <a:blip r:embed="rId3" cstate="print"/>
          <a:srcRect l="1809" t="6531" r="2332" b="2040"/>
          <a:stretch>
            <a:fillRect/>
          </a:stretch>
        </p:blipFill>
        <p:spPr bwMode="auto">
          <a:xfrm>
            <a:off x="4419600" y="1295400"/>
            <a:ext cx="4038600" cy="2438400"/>
          </a:xfrm>
          <a:prstGeom prst="rect">
            <a:avLst/>
          </a:prstGeom>
          <a:noFill/>
        </p:spPr>
      </p:pic>
      <p:pic>
        <p:nvPicPr>
          <p:cNvPr id="11268" name="Picture 4" descr="Screenshot-Pixel Region (Figure 1).png"/>
          <p:cNvPicPr>
            <a:picLocks noChangeAspect="1" noChangeArrowheads="1"/>
          </p:cNvPicPr>
          <p:nvPr/>
        </p:nvPicPr>
        <p:blipFill>
          <a:blip r:embed="rId4"/>
          <a:srcRect t="6667" b="3333"/>
          <a:stretch>
            <a:fillRect/>
          </a:stretch>
        </p:blipFill>
        <p:spPr bwMode="auto">
          <a:xfrm>
            <a:off x="228600" y="1295400"/>
            <a:ext cx="3901440" cy="2362200"/>
          </a:xfrm>
          <a:prstGeom prst="rect">
            <a:avLst/>
          </a:prstGeom>
          <a:noFill/>
        </p:spPr>
      </p:pic>
      <p:pic>
        <p:nvPicPr>
          <p:cNvPr id="11270" name="Picture 6" descr="Screenshot-Figure 1.png"/>
          <p:cNvPicPr>
            <a:picLocks noChangeAspect="1" noChangeArrowheads="1"/>
          </p:cNvPicPr>
          <p:nvPr/>
        </p:nvPicPr>
        <p:blipFill>
          <a:blip r:embed="rId5"/>
          <a:srcRect l="9804" t="9962" r="7843" b="6003"/>
          <a:stretch>
            <a:fillRect/>
          </a:stretch>
        </p:blipFill>
        <p:spPr bwMode="auto">
          <a:xfrm>
            <a:off x="228600" y="3886200"/>
            <a:ext cx="3886200" cy="2590800"/>
          </a:xfrm>
          <a:prstGeom prst="rect">
            <a:avLst/>
          </a:prstGeom>
          <a:noFill/>
        </p:spPr>
      </p:pic>
      <p:sp>
        <p:nvSpPr>
          <p:cNvPr id="8" name="Right Arrow 7"/>
          <p:cNvSpPr/>
          <p:nvPr/>
        </p:nvSpPr>
        <p:spPr>
          <a:xfrm>
            <a:off x="4419600" y="4267200"/>
            <a:ext cx="16002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>
            <a:off x="4419600" y="4800600"/>
            <a:ext cx="16002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>
            <a:off x="4419600" y="5334000"/>
            <a:ext cx="16002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943600" y="4237672"/>
            <a:ext cx="3213316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NUMBER OF CLUSTERS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SIZE DISTRIBUTION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CENTER OF MASS (CENTROID)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DISTANCE BETWEEN CENTROIDS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Right Arrow 11"/>
          <p:cNvSpPr/>
          <p:nvPr/>
        </p:nvSpPr>
        <p:spPr>
          <a:xfrm>
            <a:off x="4419600" y="5867400"/>
            <a:ext cx="16002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-76200" y="6629400"/>
            <a:ext cx="4572000" cy="25391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50" dirty="0" smtClean="0">
                <a:solidFill>
                  <a:schemeClr val="bg1"/>
                </a:solidFill>
              </a:rPr>
              <a:t>http://en.wikipedia.org/wiki/Connected-component_labeling</a:t>
            </a:r>
            <a:endParaRPr lang="en-US" sz="1050" dirty="0">
              <a:solidFill>
                <a:schemeClr val="bg1"/>
              </a:solidFill>
            </a:endParaRPr>
          </a:p>
        </p:txBody>
      </p:sp>
      <p:sp>
        <p:nvSpPr>
          <p:cNvPr id="14" name="Right Arrow 13"/>
          <p:cNvSpPr/>
          <p:nvPr/>
        </p:nvSpPr>
        <p:spPr>
          <a:xfrm>
            <a:off x="3810000" y="2362200"/>
            <a:ext cx="914400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E:\RplotWT1all.png"/>
          <p:cNvPicPr>
            <a:picLocks noChangeAspect="1" noChangeArrowheads="1"/>
          </p:cNvPicPr>
          <p:nvPr/>
        </p:nvPicPr>
        <p:blipFill>
          <a:blip r:embed="rId3"/>
          <a:srcRect l="1498" t="1179" r="10244" b="64644"/>
          <a:stretch>
            <a:fillRect/>
          </a:stretch>
        </p:blipFill>
        <p:spPr bwMode="auto">
          <a:xfrm rot="5400000">
            <a:off x="527050" y="3117850"/>
            <a:ext cx="5638800" cy="1841500"/>
          </a:xfrm>
          <a:prstGeom prst="rect">
            <a:avLst/>
          </a:prstGeom>
          <a:noFill/>
        </p:spPr>
      </p:pic>
      <p:pic>
        <p:nvPicPr>
          <p:cNvPr id="4" name="Picture 3" descr="Rplot.png"/>
          <p:cNvPicPr>
            <a:picLocks noChangeAspect="1"/>
          </p:cNvPicPr>
          <p:nvPr/>
        </p:nvPicPr>
        <p:blipFill>
          <a:blip r:embed="rId4"/>
          <a:srcRect l="1375" t="937" r="6006" b="63629"/>
          <a:stretch>
            <a:fillRect/>
          </a:stretch>
        </p:blipFill>
        <p:spPr>
          <a:xfrm rot="16200000">
            <a:off x="3130061" y="3130061"/>
            <a:ext cx="5627077" cy="1828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2400" y="152400"/>
            <a:ext cx="91221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Is organization of clusters different between WT and Mutant?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743200" y="762000"/>
            <a:ext cx="3530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WT                                            Mutant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4800" y="1524000"/>
            <a:ext cx="1955920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 smtClean="0">
                <a:solidFill>
                  <a:schemeClr val="bg1"/>
                </a:solidFill>
              </a:rPr>
              <a:t>  CCL   Average (pixels) </a:t>
            </a:r>
          </a:p>
          <a:p>
            <a:r>
              <a:rPr lang="en-US" sz="1500" dirty="0" smtClean="0">
                <a:solidFill>
                  <a:schemeClr val="bg1"/>
                </a:solidFill>
              </a:rPr>
              <a:t>WT           Mutant</a:t>
            </a:r>
          </a:p>
          <a:p>
            <a:r>
              <a:rPr lang="en-US" sz="1500" dirty="0" smtClean="0">
                <a:solidFill>
                  <a:schemeClr val="bg1"/>
                </a:solidFill>
              </a:rPr>
              <a:t>3.95          5.84</a:t>
            </a:r>
            <a:endParaRPr lang="en-US" sz="15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28600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 smtClean="0">
                <a:solidFill>
                  <a:schemeClr val="bg1"/>
                </a:solidFill>
              </a:rPr>
              <a:t>Connected Component Labeling-Mutant1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28</a:t>
            </a:fld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 l="8785" t="21833" r="66032" b="18750"/>
          <a:stretch>
            <a:fillRect/>
          </a:stretch>
        </p:blipFill>
        <p:spPr bwMode="auto">
          <a:xfrm>
            <a:off x="5334000" y="838200"/>
            <a:ext cx="2162034" cy="5794248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</p:spPr>
      </p:pic>
      <p:pic>
        <p:nvPicPr>
          <p:cNvPr id="9" name="Picture 8"/>
          <p:cNvPicPr/>
          <p:nvPr/>
        </p:nvPicPr>
        <p:blipFill>
          <a:blip r:embed="rId4"/>
          <a:srcRect l="1825" t="8221" r="5325" b="59236"/>
          <a:stretch>
            <a:fillRect/>
          </a:stretch>
        </p:blipFill>
        <p:spPr bwMode="auto">
          <a:xfrm rot="16200000">
            <a:off x="-838201" y="2590800"/>
            <a:ext cx="57912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/>
          <a:srcRect l="9371" t="21875" r="64641" b="15625"/>
          <a:stretch>
            <a:fillRect/>
          </a:stretch>
        </p:blipFill>
        <p:spPr bwMode="auto">
          <a:xfrm>
            <a:off x="3235498" y="838199"/>
            <a:ext cx="2100884" cy="5791201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28600"/>
            <a:ext cx="8686800" cy="1143000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Connected Component Labeling Results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29</a:t>
            </a:fld>
            <a:endParaRPr lang="en-US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 l="12137" t="21887" r="67038" b="19186"/>
          <a:stretch>
            <a:fillRect/>
          </a:stretch>
        </p:blipFill>
        <p:spPr bwMode="auto">
          <a:xfrm>
            <a:off x="3276600" y="609601"/>
            <a:ext cx="2452996" cy="5562600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/>
          <a:srcRect l="13470" t="22917" r="68155" b="18750"/>
          <a:stretch>
            <a:fillRect/>
          </a:stretch>
        </p:blipFill>
        <p:spPr bwMode="auto">
          <a:xfrm>
            <a:off x="5791200" y="592932"/>
            <a:ext cx="2209800" cy="5579269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</p:spPr>
      </p:pic>
      <p:pic>
        <p:nvPicPr>
          <p:cNvPr id="7" name="Picture 6"/>
          <p:cNvPicPr/>
          <p:nvPr/>
        </p:nvPicPr>
        <p:blipFill>
          <a:blip r:embed="rId5"/>
          <a:srcRect l="2183" t="6051" r="9480" b="61783"/>
          <a:stretch>
            <a:fillRect/>
          </a:stretch>
        </p:blipFill>
        <p:spPr bwMode="auto">
          <a:xfrm rot="16200000">
            <a:off x="-784836" y="2156437"/>
            <a:ext cx="5638800" cy="23927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7"/>
          <p:cNvSpPr/>
          <p:nvPr/>
        </p:nvSpPr>
        <p:spPr>
          <a:xfrm>
            <a:off x="6400800" y="838200"/>
            <a:ext cx="838200" cy="1295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4114800" y="533400"/>
            <a:ext cx="2966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YELLOW                             BLUE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Cell Types in the Thymus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Content Placeholder 4" descr="Allcolors_WT1_2_UEACDCDClaud.jpg"/>
          <p:cNvPicPr>
            <a:picLocks noGrp="1" noChangeAspect="1"/>
          </p:cNvPicPr>
          <p:nvPr>
            <p:ph idx="1"/>
          </p:nvPr>
        </p:nvPicPr>
        <p:blipFill>
          <a:blip r:embed="rId3" cstate="print">
            <a:lum bright="20000" contrast="30000"/>
          </a:blip>
          <a:stretch>
            <a:fillRect/>
          </a:stretch>
        </p:blipFill>
        <p:spPr>
          <a:xfrm>
            <a:off x="6858000" y="1259636"/>
            <a:ext cx="2204337" cy="5252199"/>
          </a:xfrm>
          <a:ln>
            <a:solidFill>
              <a:schemeClr val="bg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3</a:t>
            </a:fld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381000" y="2667000"/>
            <a:ext cx="2209800" cy="2209800"/>
            <a:chOff x="381000" y="2667000"/>
            <a:chExt cx="2209800" cy="2209800"/>
          </a:xfrm>
        </p:grpSpPr>
        <p:pic>
          <p:nvPicPr>
            <p:cNvPr id="6" name="Content Placeholder 6"/>
            <p:cNvPicPr>
              <a:picLocks/>
            </p:cNvPicPr>
            <p:nvPr/>
          </p:nvPicPr>
          <p:blipFill rotWithShape="1">
            <a:blip r:embed="rId4"/>
            <a:srcRect l="26968" t="43560" r="54701" b="34657"/>
            <a:stretch/>
          </p:blipFill>
          <p:spPr>
            <a:xfrm>
              <a:off x="381000" y="2667000"/>
              <a:ext cx="2209800" cy="213360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sp>
          <p:nvSpPr>
            <p:cNvPr id="8" name="TextBox 7"/>
            <p:cNvSpPr txBox="1"/>
            <p:nvPr/>
          </p:nvSpPr>
          <p:spPr>
            <a:xfrm>
              <a:off x="381000" y="4569023"/>
              <a:ext cx="106150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solidFill>
                    <a:schemeClr val="bg1"/>
                  </a:solidFill>
                </a:rPr>
                <a:t>P63               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3124200" y="2667000"/>
            <a:ext cx="3200400" cy="2136577"/>
            <a:chOff x="3124200" y="2667000"/>
            <a:chExt cx="3200400" cy="2136577"/>
          </a:xfrm>
        </p:grpSpPr>
        <p:pic>
          <p:nvPicPr>
            <p:cNvPr id="7" name="Content Placeholder 6"/>
            <p:cNvPicPr>
              <a:picLocks/>
            </p:cNvPicPr>
            <p:nvPr/>
          </p:nvPicPr>
          <p:blipFill rotWithShape="1">
            <a:blip r:embed="rId4"/>
            <a:srcRect l="26968" t="66887" r="54414" b="11873"/>
            <a:stretch/>
          </p:blipFill>
          <p:spPr>
            <a:xfrm>
              <a:off x="3124200" y="2667000"/>
              <a:ext cx="3200400" cy="2096414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sp>
          <p:nvSpPr>
            <p:cNvPr id="10" name="TextBox 9"/>
            <p:cNvSpPr txBox="1"/>
            <p:nvPr/>
          </p:nvSpPr>
          <p:spPr>
            <a:xfrm>
              <a:off x="3129491" y="4495800"/>
              <a:ext cx="265938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solidFill>
                    <a:schemeClr val="bg1"/>
                  </a:solidFill>
                </a:rPr>
                <a:t>P63, UEA1, Claud34, CD31              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Conclusions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55626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We have developed a method to quantitatively evaluate organization of cell types in the thymus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Wild-type clusters were compositionally similar to other wild-type samples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Mutant mice clusters appeared to be compositionally similar to wild-type; possible spatial difference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Need more samples to draw conclusions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pPr lvl="1"/>
            <a:endParaRPr lang="en-US" dirty="0" smtClean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30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Future Directions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Further Analysis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Increase sample size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Manipulate K 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Removal of cell types from dataset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Test different mutant/</a:t>
            </a:r>
            <a:r>
              <a:rPr lang="en-US" dirty="0" err="1" smtClean="0">
                <a:solidFill>
                  <a:schemeClr val="bg1"/>
                </a:solidFill>
              </a:rPr>
              <a:t>involuted</a:t>
            </a:r>
            <a:r>
              <a:rPr lang="en-US" dirty="0" smtClean="0">
                <a:solidFill>
                  <a:schemeClr val="bg1"/>
                </a:solidFill>
              </a:rPr>
              <a:t> thymus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Try </a:t>
            </a:r>
            <a:r>
              <a:rPr lang="en-US" smtClean="0">
                <a:solidFill>
                  <a:schemeClr val="bg1"/>
                </a:solidFill>
              </a:rPr>
              <a:t>different statistical </a:t>
            </a:r>
            <a:r>
              <a:rPr lang="en-US" dirty="0" smtClean="0">
                <a:solidFill>
                  <a:schemeClr val="bg1"/>
                </a:solidFill>
              </a:rPr>
              <a:t>measures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31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Acknowledgements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Committee:</a:t>
            </a:r>
          </a:p>
          <a:p>
            <a:pPr lvl="1"/>
            <a:r>
              <a:rPr lang="en-US" sz="3200" dirty="0" smtClean="0">
                <a:solidFill>
                  <a:schemeClr val="bg1"/>
                </a:solidFill>
              </a:rPr>
              <a:t>John Wares</a:t>
            </a:r>
          </a:p>
          <a:p>
            <a:pPr lvl="1"/>
            <a:r>
              <a:rPr lang="en-US" sz="3200" dirty="0" smtClean="0">
                <a:solidFill>
                  <a:schemeClr val="bg1"/>
                </a:solidFill>
              </a:rPr>
              <a:t>Nancy Manley</a:t>
            </a:r>
          </a:p>
          <a:p>
            <a:pPr lvl="1"/>
            <a:r>
              <a:rPr lang="en-US" sz="3200" dirty="0" smtClean="0">
                <a:solidFill>
                  <a:schemeClr val="bg1"/>
                </a:solidFill>
              </a:rPr>
              <a:t>Andrew Park</a:t>
            </a:r>
          </a:p>
          <a:p>
            <a:pPr lvl="1"/>
            <a:r>
              <a:rPr lang="en-US" sz="3200" dirty="0" smtClean="0">
                <a:solidFill>
                  <a:schemeClr val="bg1"/>
                </a:solidFill>
              </a:rPr>
              <a:t>Brian </a:t>
            </a:r>
            <a:r>
              <a:rPr lang="en-US" sz="3200" dirty="0" err="1" smtClean="0">
                <a:solidFill>
                  <a:schemeClr val="bg1"/>
                </a:solidFill>
              </a:rPr>
              <a:t>Condie</a:t>
            </a:r>
            <a:endParaRPr lang="en-US" sz="3200" dirty="0" smtClean="0">
              <a:solidFill>
                <a:schemeClr val="bg1"/>
              </a:solidFill>
            </a:endParaRPr>
          </a:p>
          <a:p>
            <a:pPr>
              <a:buNone/>
            </a:pPr>
            <a:endParaRPr lang="en-US" sz="3200" dirty="0" smtClean="0">
              <a:solidFill>
                <a:schemeClr val="bg1"/>
              </a:solidFill>
            </a:endParaRPr>
          </a:p>
          <a:p>
            <a:pPr>
              <a:buNone/>
            </a:pPr>
            <a:endParaRPr lang="en-US" sz="3200" dirty="0" smtClean="0">
              <a:solidFill>
                <a:schemeClr val="bg1"/>
              </a:solidFill>
            </a:endParaRPr>
          </a:p>
          <a:p>
            <a:pPr>
              <a:buNone/>
            </a:pPr>
            <a:endParaRPr lang="en-US" sz="3200" dirty="0" smtClean="0">
              <a:solidFill>
                <a:schemeClr val="bg1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Lab Members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Manley Lab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Wares Lab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Jena </a:t>
            </a:r>
            <a:r>
              <a:rPr lang="en-US" dirty="0" err="1" smtClean="0">
                <a:solidFill>
                  <a:schemeClr val="bg1"/>
                </a:solidFill>
              </a:rPr>
              <a:t>Chojnowski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Julie Gordon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Kristina </a:t>
            </a:r>
            <a:r>
              <a:rPr lang="en-US" dirty="0" err="1" smtClean="0">
                <a:solidFill>
                  <a:schemeClr val="bg1"/>
                </a:solidFill>
              </a:rPr>
              <a:t>Buac</a:t>
            </a:r>
            <a:endParaRPr lang="en-US" dirty="0" smtClean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04800" y="5380672"/>
            <a:ext cx="83820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https://introhumanbrain.wordpress.com/inclass-projects-quizes/project-10-ish-database/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http://en.wikipedia.org/wiki/Histology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http://www.histology-world.com/photoalbum/displayimage.php?album=33&amp;pid=667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http://en.wikipedia.org/wiki/Immunohistochemistry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33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Mutant-</a:t>
            </a:r>
            <a:r>
              <a:rPr lang="en-US" dirty="0" err="1" smtClean="0">
                <a:solidFill>
                  <a:schemeClr val="bg1"/>
                </a:solidFill>
              </a:rPr>
              <a:t>Aire</a:t>
            </a:r>
            <a:r>
              <a:rPr lang="en-US" dirty="0" smtClean="0">
                <a:solidFill>
                  <a:schemeClr val="bg1"/>
                </a:solidFill>
              </a:rPr>
              <a:t> knockout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Aire</a:t>
            </a:r>
            <a:r>
              <a:rPr lang="en-US" dirty="0" smtClean="0">
                <a:solidFill>
                  <a:schemeClr val="bg1"/>
                </a:solidFill>
              </a:rPr>
              <a:t> = TF expressed in subset of </a:t>
            </a:r>
            <a:r>
              <a:rPr lang="en-US" dirty="0" err="1" smtClean="0">
                <a:solidFill>
                  <a:schemeClr val="bg1"/>
                </a:solidFill>
              </a:rPr>
              <a:t>mTECs</a:t>
            </a:r>
            <a:endParaRPr lang="en-US" dirty="0" smtClean="0">
              <a:solidFill>
                <a:schemeClr val="bg1"/>
              </a:solidFill>
            </a:endParaRP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Removal  causes defective negative selection and multi-organ autoimmunity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Defects in organization or composition?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Phenotype: Viable, normal in size, and at birth don’t display physical/</a:t>
            </a:r>
            <a:r>
              <a:rPr lang="en-US" dirty="0" err="1" smtClean="0">
                <a:solidFill>
                  <a:schemeClr val="bg1"/>
                </a:solidFill>
              </a:rPr>
              <a:t>behavorial</a:t>
            </a:r>
            <a:r>
              <a:rPr lang="en-US" dirty="0" smtClean="0">
                <a:solidFill>
                  <a:schemeClr val="bg1"/>
                </a:solidFill>
              </a:rPr>
              <a:t> abnormalities. Females infertile.  </a:t>
            </a:r>
            <a:r>
              <a:rPr lang="en-US" b="1" dirty="0" err="1" smtClean="0">
                <a:solidFill>
                  <a:schemeClr val="bg1"/>
                </a:solidFill>
              </a:rPr>
              <a:t>mTEC</a:t>
            </a:r>
            <a:r>
              <a:rPr lang="en-US" b="1" dirty="0" smtClean="0">
                <a:solidFill>
                  <a:schemeClr val="bg1"/>
                </a:solidFill>
              </a:rPr>
              <a:t> number is doubled.  Possible displaced </a:t>
            </a:r>
            <a:r>
              <a:rPr lang="en-US" b="1" dirty="0" err="1" smtClean="0">
                <a:solidFill>
                  <a:schemeClr val="bg1"/>
                </a:solidFill>
              </a:rPr>
              <a:t>dendritic</a:t>
            </a:r>
            <a:r>
              <a:rPr lang="en-US" b="1" dirty="0" smtClean="0">
                <a:solidFill>
                  <a:schemeClr val="bg1"/>
                </a:solidFill>
              </a:rPr>
              <a:t> cells</a:t>
            </a:r>
          </a:p>
          <a:p>
            <a:endParaRPr lang="en-US" sz="1600" dirty="0" smtClean="0">
              <a:solidFill>
                <a:schemeClr val="bg1"/>
              </a:solidFill>
            </a:endParaRPr>
          </a:p>
          <a:p>
            <a:r>
              <a:rPr lang="en-US" sz="1600" dirty="0" smtClean="0">
                <a:solidFill>
                  <a:schemeClr val="bg1"/>
                </a:solidFill>
              </a:rPr>
              <a:t>Anderson MS et al. 2002. Projection of an immunological self shadow within the thymus by the </a:t>
            </a:r>
            <a:r>
              <a:rPr lang="en-US" sz="1600" dirty="0" err="1" smtClean="0">
                <a:solidFill>
                  <a:schemeClr val="bg1"/>
                </a:solidFill>
              </a:rPr>
              <a:t>aire</a:t>
            </a:r>
            <a:r>
              <a:rPr lang="en-US" sz="1600" dirty="0" smtClean="0">
                <a:solidFill>
                  <a:schemeClr val="bg1"/>
                </a:solidFill>
              </a:rPr>
              <a:t> protein. Science 298(5597):1395-401-Dendritic phenotype similar between WT and Mutant</a:t>
            </a:r>
            <a:endParaRPr 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/>
          <a:lstStyle/>
          <a:p>
            <a:r>
              <a:rPr lang="en-US" dirty="0" err="1" smtClean="0">
                <a:solidFill>
                  <a:schemeClr val="bg1"/>
                </a:solidFill>
              </a:rPr>
              <a:t>Aire</a:t>
            </a:r>
            <a:r>
              <a:rPr lang="en-US" dirty="0" smtClean="0">
                <a:solidFill>
                  <a:schemeClr val="bg1"/>
                </a:solidFill>
              </a:rPr>
              <a:t> Mutant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35</a:t>
            </a:fld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 l="29868" t="20834" r="29722" b="28125"/>
          <a:stretch>
            <a:fillRect/>
          </a:stretch>
        </p:blipFill>
        <p:spPr bwMode="auto">
          <a:xfrm>
            <a:off x="990600" y="1066800"/>
            <a:ext cx="740384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5181600" y="6488668"/>
            <a:ext cx="1657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Anderson et al, 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E:\RplotWT1all.png"/>
          <p:cNvPicPr>
            <a:picLocks noChangeAspect="1" noChangeArrowheads="1"/>
          </p:cNvPicPr>
          <p:nvPr/>
        </p:nvPicPr>
        <p:blipFill>
          <a:blip r:embed="rId3"/>
          <a:srcRect l="1498" t="1179" r="10244" b="64644"/>
          <a:stretch>
            <a:fillRect/>
          </a:stretch>
        </p:blipFill>
        <p:spPr bwMode="auto">
          <a:xfrm rot="5400000">
            <a:off x="-1670050" y="3117850"/>
            <a:ext cx="5638800" cy="1841500"/>
          </a:xfrm>
          <a:prstGeom prst="rect">
            <a:avLst/>
          </a:prstGeom>
          <a:noFill/>
        </p:spPr>
      </p:pic>
      <p:pic>
        <p:nvPicPr>
          <p:cNvPr id="4" name="Picture 3" descr="Rplot.png"/>
          <p:cNvPicPr>
            <a:picLocks noChangeAspect="1"/>
          </p:cNvPicPr>
          <p:nvPr/>
        </p:nvPicPr>
        <p:blipFill>
          <a:blip r:embed="rId4"/>
          <a:srcRect l="1375" t="937" r="6006" b="63629"/>
          <a:stretch>
            <a:fillRect/>
          </a:stretch>
        </p:blipFill>
        <p:spPr>
          <a:xfrm rot="16200000">
            <a:off x="2596661" y="3130061"/>
            <a:ext cx="5627077" cy="18288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33400" y="762000"/>
            <a:ext cx="78275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WT                                   </a:t>
            </a:r>
            <a:r>
              <a:rPr lang="en-US" dirty="0" err="1" smtClean="0">
                <a:solidFill>
                  <a:schemeClr val="bg1"/>
                </a:solidFill>
              </a:rPr>
              <a:t>WT</a:t>
            </a:r>
            <a:r>
              <a:rPr lang="en-US" dirty="0" smtClean="0">
                <a:solidFill>
                  <a:schemeClr val="bg1"/>
                </a:solidFill>
              </a:rPr>
              <a:t>                                      Mutant                              Mutant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4" descr="Rplot.png"/>
          <p:cNvPicPr>
            <a:picLocks noChangeAspect="1"/>
          </p:cNvPicPr>
          <p:nvPr/>
        </p:nvPicPr>
        <p:blipFill>
          <a:blip r:embed="rId5"/>
          <a:srcRect l="2632" t="1720" b="43243"/>
          <a:stretch>
            <a:fillRect/>
          </a:stretch>
        </p:blipFill>
        <p:spPr>
          <a:xfrm rot="5400000">
            <a:off x="5372100" y="3390900"/>
            <a:ext cx="4572000" cy="2362200"/>
          </a:xfrm>
          <a:prstGeom prst="rect">
            <a:avLst/>
          </a:prstGeom>
        </p:spPr>
      </p:pic>
      <p:pic>
        <p:nvPicPr>
          <p:cNvPr id="8" name="Picture 7" descr="Rplot01.png"/>
          <p:cNvPicPr>
            <a:picLocks noChangeAspect="1"/>
          </p:cNvPicPr>
          <p:nvPr/>
        </p:nvPicPr>
        <p:blipFill>
          <a:blip r:embed="rId6"/>
          <a:srcRect l="1433" t="922" r="10833" b="59766"/>
          <a:stretch>
            <a:fillRect/>
          </a:stretch>
        </p:blipFill>
        <p:spPr>
          <a:xfrm rot="5400000">
            <a:off x="876300" y="3467101"/>
            <a:ext cx="4800598" cy="1981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Virtual Sections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7" name="Parallelogram 6"/>
          <p:cNvSpPr/>
          <p:nvPr/>
        </p:nvSpPr>
        <p:spPr>
          <a:xfrm>
            <a:off x="2590800" y="4038600"/>
            <a:ext cx="3657600" cy="1066800"/>
          </a:xfrm>
          <a:prstGeom prst="parallelogram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5334000" y="4191000"/>
            <a:ext cx="304800" cy="76200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4267200" y="4191000"/>
            <a:ext cx="304800" cy="76200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3048000" y="4191000"/>
            <a:ext cx="304800" cy="76200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arallelogram 5"/>
          <p:cNvSpPr/>
          <p:nvPr/>
        </p:nvSpPr>
        <p:spPr>
          <a:xfrm>
            <a:off x="3048000" y="3276600"/>
            <a:ext cx="3657600" cy="1066800"/>
          </a:xfrm>
          <a:prstGeom prst="parallelogram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3733800" y="3429000"/>
            <a:ext cx="304800" cy="76200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800600" y="3429000"/>
            <a:ext cx="304800" cy="76200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5791200" y="3429000"/>
            <a:ext cx="304800" cy="76200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arallelogram 4"/>
          <p:cNvSpPr/>
          <p:nvPr/>
        </p:nvSpPr>
        <p:spPr>
          <a:xfrm>
            <a:off x="3505200" y="2438400"/>
            <a:ext cx="3657600" cy="1066800"/>
          </a:xfrm>
          <a:prstGeom prst="parallelogram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4191000" y="2590800"/>
            <a:ext cx="304800" cy="76200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5181600" y="2590800"/>
            <a:ext cx="304800" cy="76200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6172200" y="2590800"/>
            <a:ext cx="304800" cy="76200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7162800" y="2590800"/>
            <a:ext cx="1586781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Antibody Set 1</a:t>
            </a:r>
          </a:p>
          <a:p>
            <a:endParaRPr lang="en-US" b="1" dirty="0" smtClean="0">
              <a:solidFill>
                <a:schemeClr val="bg1"/>
              </a:solidFill>
            </a:endParaRPr>
          </a:p>
          <a:p>
            <a:endParaRPr lang="en-US" b="1" dirty="0" smtClean="0">
              <a:solidFill>
                <a:schemeClr val="bg1"/>
              </a:solidFill>
            </a:endParaRPr>
          </a:p>
          <a:p>
            <a:endParaRPr lang="en-US" b="1" dirty="0" smtClean="0">
              <a:solidFill>
                <a:schemeClr val="bg1"/>
              </a:solidFill>
            </a:endParaRPr>
          </a:p>
          <a:p>
            <a:r>
              <a:rPr lang="en-US" b="1" dirty="0" smtClean="0">
                <a:solidFill>
                  <a:schemeClr val="bg1"/>
                </a:solidFill>
              </a:rPr>
              <a:t>Antibody Set 2</a:t>
            </a:r>
          </a:p>
          <a:p>
            <a:endParaRPr lang="en-US" b="1" dirty="0" smtClean="0">
              <a:solidFill>
                <a:schemeClr val="bg1"/>
              </a:solidFill>
            </a:endParaRPr>
          </a:p>
          <a:p>
            <a:endParaRPr lang="en-US" b="1" dirty="0" smtClean="0">
              <a:solidFill>
                <a:schemeClr val="bg1"/>
              </a:solidFill>
            </a:endParaRPr>
          </a:p>
          <a:p>
            <a:endParaRPr lang="en-US" b="1" dirty="0" smtClean="0">
              <a:solidFill>
                <a:schemeClr val="bg1"/>
              </a:solidFill>
            </a:endParaRPr>
          </a:p>
          <a:p>
            <a:r>
              <a:rPr lang="en-US" b="1" dirty="0" smtClean="0">
                <a:solidFill>
                  <a:schemeClr val="bg1"/>
                </a:solidFill>
              </a:rPr>
              <a:t>Antibody Set 3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8" name="Frame 17"/>
          <p:cNvSpPr/>
          <p:nvPr/>
        </p:nvSpPr>
        <p:spPr>
          <a:xfrm rot="1358890">
            <a:off x="3040578" y="2133600"/>
            <a:ext cx="1447800" cy="3276600"/>
          </a:xfrm>
          <a:prstGeom prst="frame">
            <a:avLst/>
          </a:prstGeom>
          <a:solidFill>
            <a:schemeClr val="bg1">
              <a:lumMod val="50000"/>
            </a:schemeClr>
          </a:solidFill>
          <a:ln w="9525" cmpd="sng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219200" y="3276600"/>
            <a:ext cx="1540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Virtual section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Right Arrow 19"/>
          <p:cNvSpPr/>
          <p:nvPr/>
        </p:nvSpPr>
        <p:spPr>
          <a:xfrm>
            <a:off x="1600200" y="3657600"/>
            <a:ext cx="914400" cy="457200"/>
          </a:xfrm>
          <a:prstGeom prst="rightArrow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2057400" y="6019800"/>
            <a:ext cx="3896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Collapse 3 virtual sections= virtual slice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>
            <a:no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Combinations of Antibodies</a:t>
            </a:r>
            <a:br>
              <a:rPr lang="en-US" sz="2800" dirty="0" smtClean="0">
                <a:solidFill>
                  <a:schemeClr val="bg1"/>
                </a:solidFill>
              </a:rPr>
            </a:br>
            <a:r>
              <a:rPr lang="en-US" sz="2800" dirty="0" smtClean="0">
                <a:solidFill>
                  <a:schemeClr val="bg1"/>
                </a:solidFill>
              </a:rPr>
              <a:t>Finalized List-Frozen and Paraffin</a:t>
            </a:r>
            <a:br>
              <a:rPr lang="en-US" sz="2800" dirty="0" smtClean="0">
                <a:solidFill>
                  <a:schemeClr val="bg1"/>
                </a:solidFill>
              </a:rPr>
            </a:br>
            <a:r>
              <a:rPr lang="en-US" sz="2800" dirty="0" smtClean="0">
                <a:solidFill>
                  <a:schemeClr val="bg1"/>
                </a:solidFill>
              </a:rPr>
              <a:t>7 cell types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/>
          <a:srcRect l="1977" t="22917" r="48243" b="10417"/>
          <a:stretch>
            <a:fillRect/>
          </a:stretch>
        </p:blipFill>
        <p:spPr bwMode="auto">
          <a:xfrm>
            <a:off x="1295400" y="1447800"/>
            <a:ext cx="7010400" cy="52784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39</a:t>
            </a:fld>
            <a:endParaRPr lang="en-US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 l="1893" t="23571" r="48107" b="32655"/>
          <a:stretch>
            <a:fillRect/>
          </a:stretch>
        </p:blipFill>
        <p:spPr bwMode="auto">
          <a:xfrm>
            <a:off x="457200" y="1676400"/>
            <a:ext cx="8359704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Combinations of Antibodies</a:t>
            </a:r>
            <a:br>
              <a:rPr lang="en-US" sz="2800" dirty="0" smtClean="0">
                <a:solidFill>
                  <a:schemeClr val="bg1"/>
                </a:solidFill>
              </a:rPr>
            </a:br>
            <a:r>
              <a:rPr lang="en-US" sz="2800" dirty="0" smtClean="0">
                <a:solidFill>
                  <a:schemeClr val="bg1"/>
                </a:solidFill>
              </a:rPr>
              <a:t>Finalized List-Frozen </a:t>
            </a:r>
            <a:br>
              <a:rPr lang="en-US" sz="2800" dirty="0" smtClean="0">
                <a:solidFill>
                  <a:schemeClr val="bg1"/>
                </a:solidFill>
              </a:rPr>
            </a:br>
            <a:r>
              <a:rPr lang="en-US" sz="2800" dirty="0" smtClean="0">
                <a:solidFill>
                  <a:schemeClr val="bg1"/>
                </a:solidFill>
              </a:rPr>
              <a:t>11 cell types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sz="3000" dirty="0" smtClean="0">
                <a:solidFill>
                  <a:schemeClr val="bg1"/>
                </a:solidFill>
              </a:rPr>
              <a:t>How can we quantitatively evaluate organization of cell types in organs?</a:t>
            </a:r>
            <a:endParaRPr lang="en-US" sz="3000" dirty="0">
              <a:solidFill>
                <a:schemeClr val="bg1"/>
              </a:solidFill>
            </a:endParaRPr>
          </a:p>
        </p:txBody>
      </p:sp>
      <p:pic>
        <p:nvPicPr>
          <p:cNvPr id="1026" name="Picture 2" descr="C:\Users\Mary\Documents\Research\Other\Island image.jpg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0" y="2133600"/>
            <a:ext cx="5397938" cy="2935129"/>
          </a:xfrm>
          <a:prstGeom prst="rect">
            <a:avLst/>
          </a:prstGeom>
          <a:noFill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/>
          <a:srcRect l="52772" t="24803" r="15870" b="42708"/>
          <a:stretch>
            <a:fillRect/>
          </a:stretch>
        </p:blipFill>
        <p:spPr bwMode="auto">
          <a:xfrm>
            <a:off x="5291137" y="2133600"/>
            <a:ext cx="3852863" cy="2930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Size conversion (from pixels to mm)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Original pixel size/4 = ~1500 pixels width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6695 pixels =8.5mm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788 pixels/mm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6462 pixels = 8mm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810pixels/mm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5635=7mm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805 pixels/mm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sz="6000" dirty="0" smtClean="0">
                <a:solidFill>
                  <a:schemeClr val="bg1"/>
                </a:solidFill>
              </a:rPr>
              <a:t>R</a:t>
            </a:r>
            <a:endParaRPr lang="en-US" sz="6000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219200"/>
            <a:ext cx="9144000" cy="51409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dirty="0" smtClean="0">
                <a:solidFill>
                  <a:schemeClr val="bg1"/>
                </a:solidFill>
              </a:rPr>
              <a:t>Output from 2D histogram</a:t>
            </a:r>
            <a:endParaRPr lang="en-US" sz="3000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3302" y="1371600"/>
            <a:ext cx="9080698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Standard Real Measurement of bin sizes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219200"/>
            <a:ext cx="9144000" cy="563880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5635 = 7 mm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5635/7 = 6000/x	</a:t>
            </a:r>
            <a:r>
              <a:rPr lang="en-US" sz="2400" dirty="0" err="1" smtClean="0">
                <a:solidFill>
                  <a:schemeClr val="bg1"/>
                </a:solidFill>
              </a:rPr>
              <a:t>x</a:t>
            </a:r>
            <a:r>
              <a:rPr lang="en-US" sz="2400" dirty="0" smtClean="0">
                <a:solidFill>
                  <a:schemeClr val="bg1"/>
                </a:solidFill>
              </a:rPr>
              <a:t>=height of 6000x6000 box in mm				              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X= 7.453 mm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Assuming 200x200 bins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7.453/200 = 0.037265mm = </a:t>
            </a:r>
            <a:r>
              <a:rPr lang="en-US" b="1" u="sng" dirty="0" smtClean="0">
                <a:solidFill>
                  <a:schemeClr val="bg1"/>
                </a:solidFill>
              </a:rPr>
              <a:t>37.2 x 37.2  microns</a:t>
            </a:r>
            <a:endParaRPr lang="en-US" b="1" u="sng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Different bin sizes (K=4)</a:t>
            </a:r>
            <a:br>
              <a:rPr lang="en-US" dirty="0" smtClean="0">
                <a:solidFill>
                  <a:schemeClr val="bg1"/>
                </a:solidFill>
              </a:rPr>
            </a:b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27" name="Picture 3" descr="C:\Users\Mary\Documents\Research\DATA_FROZEN\COUNTS_Thymus1\Rplot200.png"/>
          <p:cNvPicPr>
            <a:picLocks noChangeAspect="1" noChangeArrowheads="1"/>
          </p:cNvPicPr>
          <p:nvPr/>
        </p:nvPicPr>
        <p:blipFill>
          <a:blip r:embed="rId3"/>
          <a:srcRect t="29851" r="72543"/>
          <a:stretch>
            <a:fillRect/>
          </a:stretch>
        </p:blipFill>
        <p:spPr bwMode="auto">
          <a:xfrm>
            <a:off x="5334000" y="1981200"/>
            <a:ext cx="1224552" cy="3733800"/>
          </a:xfrm>
          <a:prstGeom prst="rect">
            <a:avLst/>
          </a:prstGeom>
          <a:noFill/>
        </p:spPr>
      </p:pic>
      <p:pic>
        <p:nvPicPr>
          <p:cNvPr id="1026" name="Picture 2" descr="E:\Rplot250_1.png"/>
          <p:cNvPicPr>
            <a:picLocks noChangeAspect="1" noChangeArrowheads="1"/>
          </p:cNvPicPr>
          <p:nvPr/>
        </p:nvPicPr>
        <p:blipFill>
          <a:blip r:embed="rId4"/>
          <a:srcRect r="31351" b="73479"/>
          <a:stretch>
            <a:fillRect/>
          </a:stretch>
        </p:blipFill>
        <p:spPr bwMode="auto">
          <a:xfrm rot="16200000">
            <a:off x="2811333" y="3284667"/>
            <a:ext cx="3826135" cy="1219200"/>
          </a:xfrm>
          <a:prstGeom prst="rect">
            <a:avLst/>
          </a:prstGeom>
          <a:noFill/>
        </p:spPr>
      </p:pic>
      <p:pic>
        <p:nvPicPr>
          <p:cNvPr id="3" name="Picture 3" descr="E:\Rplot300.png"/>
          <p:cNvPicPr>
            <a:picLocks noChangeAspect="1" noChangeArrowheads="1"/>
          </p:cNvPicPr>
          <p:nvPr/>
        </p:nvPicPr>
        <p:blipFill>
          <a:blip r:embed="rId5"/>
          <a:srcRect t="32449" r="72543"/>
          <a:stretch>
            <a:fillRect/>
          </a:stretch>
        </p:blipFill>
        <p:spPr bwMode="auto">
          <a:xfrm>
            <a:off x="2819400" y="2057400"/>
            <a:ext cx="1271650" cy="3733800"/>
          </a:xfrm>
          <a:prstGeom prst="rect">
            <a:avLst/>
          </a:prstGeom>
          <a:noFill/>
        </p:spPr>
      </p:pic>
      <p:pic>
        <p:nvPicPr>
          <p:cNvPr id="5" name="Picture 2" descr="E:\Rplot350.png"/>
          <p:cNvPicPr>
            <a:picLocks noChangeAspect="1" noChangeArrowheads="1"/>
          </p:cNvPicPr>
          <p:nvPr/>
        </p:nvPicPr>
        <p:blipFill>
          <a:blip r:embed="rId6"/>
          <a:srcRect r="31333" b="73713"/>
          <a:stretch>
            <a:fillRect/>
          </a:stretch>
        </p:blipFill>
        <p:spPr bwMode="auto">
          <a:xfrm rot="16200000">
            <a:off x="204186" y="3224814"/>
            <a:ext cx="3886202" cy="1246574"/>
          </a:xfrm>
          <a:prstGeom prst="rect">
            <a:avLst/>
          </a:prstGeom>
          <a:noFill/>
        </p:spPr>
      </p:pic>
      <p:pic>
        <p:nvPicPr>
          <p:cNvPr id="7" name="Picture 3" descr="E:\Rplot400.png"/>
          <p:cNvPicPr>
            <a:picLocks noChangeAspect="1" noChangeArrowheads="1"/>
          </p:cNvPicPr>
          <p:nvPr/>
        </p:nvPicPr>
        <p:blipFill>
          <a:blip r:embed="rId7"/>
          <a:srcRect l="765" t="1620" r="31377" b="72465"/>
          <a:stretch>
            <a:fillRect/>
          </a:stretch>
        </p:blipFill>
        <p:spPr bwMode="auto">
          <a:xfrm rot="16200000">
            <a:off x="-1066801" y="3276601"/>
            <a:ext cx="3810002" cy="1219200"/>
          </a:xfrm>
          <a:prstGeom prst="rect">
            <a:avLst/>
          </a:prstGeom>
          <a:noFill/>
        </p:spPr>
      </p:pic>
      <p:pic>
        <p:nvPicPr>
          <p:cNvPr id="1028" name="Picture 4" descr="C:\Users\Mary\Documents\Research\DATA_FROZEN\COUNTS_Thymus1\Rplot100_2.png"/>
          <p:cNvPicPr>
            <a:picLocks noGrp="1" noChangeAspect="1" noChangeArrowheads="1"/>
          </p:cNvPicPr>
          <p:nvPr>
            <p:ph idx="1"/>
          </p:nvPr>
        </p:nvPicPr>
        <p:blipFill>
          <a:blip r:embed="rId8"/>
          <a:srcRect t="1738" r="32288" b="71875"/>
          <a:stretch>
            <a:fillRect/>
          </a:stretch>
        </p:blipFill>
        <p:spPr bwMode="auto">
          <a:xfrm rot="16200000">
            <a:off x="6512718" y="3240881"/>
            <a:ext cx="3967163" cy="1295400"/>
          </a:xfrm>
          <a:prstGeom prst="rect">
            <a:avLst/>
          </a:prstGeom>
          <a:noFill/>
        </p:spPr>
      </p:pic>
      <p:pic>
        <p:nvPicPr>
          <p:cNvPr id="1029" name="Picture 5" descr="C:\Users\Mary\Documents\Research\DATA_FROZEN\COUNTS_Thymus1\Rplot150-2.png"/>
          <p:cNvPicPr>
            <a:picLocks noChangeAspect="1" noChangeArrowheads="1"/>
          </p:cNvPicPr>
          <p:nvPr/>
        </p:nvPicPr>
        <p:blipFill>
          <a:blip r:embed="rId9"/>
          <a:srcRect l="-1950" r="31377" b="72465"/>
          <a:stretch>
            <a:fillRect/>
          </a:stretch>
        </p:blipFill>
        <p:spPr bwMode="auto">
          <a:xfrm rot="16200000">
            <a:off x="5143501" y="3314700"/>
            <a:ext cx="3962401" cy="1295400"/>
          </a:xfrm>
          <a:prstGeom prst="rect">
            <a:avLst/>
          </a:prstGeom>
          <a:noFill/>
        </p:spPr>
      </p:pic>
      <p:sp>
        <p:nvSpPr>
          <p:cNvPr id="10" name="Rectangle 9"/>
          <p:cNvSpPr/>
          <p:nvPr/>
        </p:nvSpPr>
        <p:spPr>
          <a:xfrm>
            <a:off x="228600" y="6172200"/>
            <a:ext cx="2606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Which bin size is optimal?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04800" y="1371600"/>
            <a:ext cx="883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400x400          350x350          300x300          250x250       200x200      150x150            100x100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685800"/>
          </a:xfrm>
        </p:spPr>
        <p:txBody>
          <a:bodyPr>
            <a:normAutofit fontScale="90000"/>
          </a:bodyPr>
          <a:lstStyle/>
          <a:p>
            <a:r>
              <a:rPr lang="en-US" smtClean="0">
                <a:solidFill>
                  <a:schemeClr val="bg1"/>
                </a:solidFill>
              </a:rPr>
              <a:t>Rarefaction </a:t>
            </a:r>
            <a:r>
              <a:rPr lang="en-US" dirty="0" smtClean="0">
                <a:solidFill>
                  <a:schemeClr val="bg1"/>
                </a:solidFill>
              </a:rPr>
              <a:t>Curve</a:t>
            </a:r>
            <a:endParaRPr lang="en-US" dirty="0">
              <a:solidFill>
                <a:schemeClr val="bg1"/>
              </a:solidFill>
            </a:endParaRPr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7620000" y="609600"/>
          <a:ext cx="1524000" cy="35497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2727"/>
                <a:gridCol w="831273"/>
              </a:tblGrid>
              <a:tr h="460038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Area (mm2)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BINS</a:t>
                      </a:r>
                      <a:endParaRPr lang="en-US" sz="1100" dirty="0"/>
                    </a:p>
                  </a:txBody>
                  <a:tcPr/>
                </a:tc>
              </a:tr>
              <a:tr h="284582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0.00022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500x500</a:t>
                      </a:r>
                      <a:endParaRPr lang="en-US" sz="1100" dirty="0"/>
                    </a:p>
                  </a:txBody>
                  <a:tcPr/>
                </a:tc>
              </a:tr>
              <a:tr h="406546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0.00027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450x450</a:t>
                      </a:r>
                      <a:endParaRPr lang="en-US" sz="1100" dirty="0"/>
                    </a:p>
                  </a:txBody>
                  <a:tcPr/>
                </a:tc>
              </a:tr>
              <a:tr h="406546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0.00035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400x400</a:t>
                      </a:r>
                      <a:endParaRPr lang="en-US" sz="1100" dirty="0"/>
                    </a:p>
                  </a:txBody>
                  <a:tcPr/>
                </a:tc>
              </a:tr>
              <a:tr h="284582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0.00045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350x350</a:t>
                      </a:r>
                      <a:endParaRPr lang="en-US" sz="1100" dirty="0"/>
                    </a:p>
                  </a:txBody>
                  <a:tcPr/>
                </a:tc>
              </a:tr>
              <a:tr h="284582">
                <a:tc>
                  <a:txBody>
                    <a:bodyPr/>
                    <a:lstStyle/>
                    <a:p>
                      <a:r>
                        <a:rPr lang="en-US" sz="1100" dirty="0" smtClean="0">
                          <a:solidFill>
                            <a:srgbClr val="FF0000"/>
                          </a:solidFill>
                        </a:rPr>
                        <a:t>0.00062</a:t>
                      </a:r>
                      <a:endParaRPr lang="en-US" sz="11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>
                          <a:solidFill>
                            <a:srgbClr val="FF0000"/>
                          </a:solidFill>
                        </a:rPr>
                        <a:t>300x300</a:t>
                      </a:r>
                      <a:endParaRPr lang="en-US" sz="11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284582">
                <a:tc>
                  <a:txBody>
                    <a:bodyPr/>
                    <a:lstStyle/>
                    <a:p>
                      <a:r>
                        <a:rPr lang="en-US" sz="1100" dirty="0" smtClean="0">
                          <a:solidFill>
                            <a:srgbClr val="FF0000"/>
                          </a:solidFill>
                        </a:rPr>
                        <a:t>0.00089</a:t>
                      </a:r>
                      <a:endParaRPr lang="en-US" sz="11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>
                          <a:solidFill>
                            <a:srgbClr val="FF0000"/>
                          </a:solidFill>
                        </a:rPr>
                        <a:t>250x250</a:t>
                      </a:r>
                      <a:endParaRPr lang="en-US" sz="11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284582">
                <a:tc>
                  <a:txBody>
                    <a:bodyPr/>
                    <a:lstStyle/>
                    <a:p>
                      <a:r>
                        <a:rPr lang="en-US" sz="1100" dirty="0" smtClean="0">
                          <a:solidFill>
                            <a:srgbClr val="FF0000"/>
                          </a:solidFill>
                        </a:rPr>
                        <a:t>0.00139</a:t>
                      </a:r>
                      <a:endParaRPr lang="en-US" sz="11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>
                          <a:solidFill>
                            <a:srgbClr val="FF0000"/>
                          </a:solidFill>
                        </a:rPr>
                        <a:t>200x200</a:t>
                      </a:r>
                      <a:endParaRPr lang="en-US" sz="11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284582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0.00247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150x150</a:t>
                      </a:r>
                      <a:endParaRPr lang="en-US" sz="1100" dirty="0"/>
                    </a:p>
                  </a:txBody>
                  <a:tcPr/>
                </a:tc>
              </a:tr>
              <a:tr h="284582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0.00555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100x100</a:t>
                      </a:r>
                      <a:endParaRPr lang="en-US" sz="1100" dirty="0"/>
                    </a:p>
                  </a:txBody>
                  <a:tcPr/>
                </a:tc>
              </a:tr>
              <a:tr h="284582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0.0222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50x50</a:t>
                      </a:r>
                      <a:endParaRPr lang="en-US" sz="11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0" y="990600"/>
            <a:ext cx="7495939" cy="3221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438400" y="4294144"/>
            <a:ext cx="4267200" cy="25638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11162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Community Matrix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 r="66092"/>
          <a:stretch>
            <a:fillRect/>
          </a:stretch>
        </p:blipFill>
        <p:spPr bwMode="auto">
          <a:xfrm>
            <a:off x="2667000" y="793411"/>
            <a:ext cx="3657600" cy="60645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209800" y="3348789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CD25</a:t>
            </a:r>
            <a:endParaRPr lang="en-US" dirty="0"/>
          </a:p>
        </p:txBody>
      </p:sp>
      <p:pic>
        <p:nvPicPr>
          <p:cNvPr id="10" name="Content Placeholder 3" descr="PDGFRbclosest.png"/>
          <p:cNvPicPr>
            <a:picLocks noChangeAspect="1"/>
          </p:cNvPicPr>
          <p:nvPr/>
        </p:nvPicPr>
        <p:blipFill>
          <a:blip r:embed="rId3"/>
          <a:srcRect l="9088" t="4546" r="7952" b="6054"/>
          <a:stretch>
            <a:fillRect/>
          </a:stretch>
        </p:blipFill>
        <p:spPr>
          <a:xfrm>
            <a:off x="1219200" y="1066800"/>
            <a:ext cx="6816670" cy="550936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447800" y="304800"/>
            <a:ext cx="7467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>
                <a:solidFill>
                  <a:schemeClr val="bg1"/>
                </a:solidFill>
              </a:rPr>
              <a:t>CellProfiler</a:t>
            </a:r>
            <a:r>
              <a:rPr lang="en-US" sz="2800" dirty="0" smtClean="0">
                <a:solidFill>
                  <a:schemeClr val="bg1"/>
                </a:solidFill>
              </a:rPr>
              <a:t> Results-Blood vessel marker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47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5240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How is clustering being done?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48</a:t>
            </a:fld>
            <a:endParaRPr lang="en-US"/>
          </a:p>
        </p:txBody>
      </p:sp>
      <p:pic>
        <p:nvPicPr>
          <p:cNvPr id="5" name="Picture 4"/>
          <p:cNvPicPr/>
          <p:nvPr/>
        </p:nvPicPr>
        <p:blipFill>
          <a:blip r:embed="rId3"/>
          <a:srcRect l="2004" t="5732" r="12297" b="60828"/>
          <a:stretch>
            <a:fillRect/>
          </a:stretch>
        </p:blipFill>
        <p:spPr bwMode="auto">
          <a:xfrm rot="5400000">
            <a:off x="5524500" y="2933700"/>
            <a:ext cx="51054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/>
          <p:cNvPicPr/>
          <p:nvPr/>
        </p:nvPicPr>
        <p:blipFill>
          <a:blip r:embed="rId4"/>
          <a:srcRect l="1825" t="6369" r="49493" b="52548"/>
          <a:stretch>
            <a:fillRect/>
          </a:stretch>
        </p:blipFill>
        <p:spPr bwMode="auto">
          <a:xfrm>
            <a:off x="76200" y="1524000"/>
            <a:ext cx="35052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/>
          <p:cNvPicPr/>
          <p:nvPr/>
        </p:nvPicPr>
        <p:blipFill>
          <a:blip r:embed="rId4"/>
          <a:srcRect l="50912" t="6369" b="51168"/>
          <a:stretch>
            <a:fillRect/>
          </a:stretch>
        </p:blipFill>
        <p:spPr bwMode="auto">
          <a:xfrm>
            <a:off x="3581400" y="1524000"/>
            <a:ext cx="36576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7"/>
          <p:cNvPicPr/>
          <p:nvPr/>
        </p:nvPicPr>
        <p:blipFill>
          <a:blip r:embed="rId4"/>
          <a:srcRect l="1825" t="52017" r="50775" b="9152"/>
          <a:stretch>
            <a:fillRect/>
          </a:stretch>
        </p:blipFill>
        <p:spPr bwMode="auto">
          <a:xfrm>
            <a:off x="76200" y="3276600"/>
            <a:ext cx="3581400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8"/>
          <p:cNvPicPr/>
          <p:nvPr/>
        </p:nvPicPr>
        <p:blipFill>
          <a:blip r:embed="rId4"/>
          <a:srcRect l="50912" t="51115" b="7582"/>
          <a:stretch>
            <a:fillRect/>
          </a:stretch>
        </p:blipFill>
        <p:spPr bwMode="auto">
          <a:xfrm>
            <a:off x="3657600" y="3276600"/>
            <a:ext cx="3581400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2057400" y="1676400"/>
            <a:ext cx="4531369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Red                                                                Yellow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Blue                                                               Green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0" y="6412468"/>
            <a:ext cx="7408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CD11c     CD205     CD31      Claud34     Foxp3     K14      K5      </a:t>
            </a:r>
            <a:r>
              <a:rPr lang="en-US" dirty="0" err="1" smtClean="0">
                <a:solidFill>
                  <a:schemeClr val="bg1"/>
                </a:solidFill>
              </a:rPr>
              <a:t>PDGFRb</a:t>
            </a:r>
            <a:r>
              <a:rPr lang="en-US" dirty="0" smtClean="0">
                <a:solidFill>
                  <a:schemeClr val="bg1"/>
                </a:solidFill>
              </a:rPr>
              <a:t>      UEA1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/>
          <a:srcRect l="1977" t="48958" r="51171" b="9375"/>
          <a:stretch>
            <a:fillRect/>
          </a:stretch>
        </p:blipFill>
        <p:spPr bwMode="auto">
          <a:xfrm>
            <a:off x="7010400" y="457200"/>
            <a:ext cx="2057400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49</a:t>
            </a:fld>
            <a:endParaRPr lang="en-US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 t="10102" r="50000" b="52859"/>
          <a:stretch>
            <a:fillRect/>
          </a:stretch>
        </p:blipFill>
        <p:spPr bwMode="auto">
          <a:xfrm>
            <a:off x="6858000" y="3352800"/>
            <a:ext cx="21336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/>
          <a:srcRect l="49414" t="3125" b="52083"/>
          <a:stretch>
            <a:fillRect/>
          </a:stretch>
        </p:blipFill>
        <p:spPr bwMode="auto">
          <a:xfrm>
            <a:off x="6858000" y="5029200"/>
            <a:ext cx="2133600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2"/>
          <a:srcRect l="50586" t="48958" b="9375"/>
          <a:stretch>
            <a:fillRect/>
          </a:stretch>
        </p:blipFill>
        <p:spPr bwMode="auto">
          <a:xfrm>
            <a:off x="6934200" y="1911212"/>
            <a:ext cx="2133600" cy="1441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" name="Picture 9" descr="Rplot02K14.png"/>
          <p:cNvPicPr>
            <a:picLocks noChangeAspect="1"/>
          </p:cNvPicPr>
          <p:nvPr/>
        </p:nvPicPr>
        <p:blipFill>
          <a:blip r:embed="rId3"/>
          <a:srcRect l="1186" t="1654" r="10226" b="64964"/>
          <a:stretch>
            <a:fillRect/>
          </a:stretch>
        </p:blipFill>
        <p:spPr>
          <a:xfrm rot="5400000">
            <a:off x="2688383" y="2493218"/>
            <a:ext cx="6248399" cy="1871565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2514600" y="304800"/>
            <a:ext cx="2057400" cy="6248400"/>
            <a:chOff x="2590800" y="563350"/>
            <a:chExt cx="2133600" cy="6294650"/>
          </a:xfrm>
        </p:grpSpPr>
        <p:grpSp>
          <p:nvGrpSpPr>
            <p:cNvPr id="12" name="Group 17"/>
            <p:cNvGrpSpPr/>
            <p:nvPr/>
          </p:nvGrpSpPr>
          <p:grpSpPr>
            <a:xfrm>
              <a:off x="2666999" y="563350"/>
              <a:ext cx="2057401" cy="6294649"/>
              <a:chOff x="1676399" y="206498"/>
              <a:chExt cx="2286002" cy="6816537"/>
            </a:xfrm>
          </p:grpSpPr>
          <p:pic>
            <p:nvPicPr>
              <p:cNvPr id="30" name="Picture 29" descr="Rplotgraph.png"/>
              <p:cNvPicPr>
                <a:picLocks noChangeAspect="1"/>
              </p:cNvPicPr>
              <p:nvPr/>
            </p:nvPicPr>
            <p:blipFill>
              <a:blip r:embed="rId4"/>
              <a:srcRect l="50941" t="2726" r="4540" b="56388"/>
              <a:stretch>
                <a:fillRect/>
              </a:stretch>
            </p:blipFill>
            <p:spPr>
              <a:xfrm>
                <a:off x="1676399" y="5239592"/>
                <a:ext cx="2286002" cy="1783443"/>
              </a:xfrm>
              <a:prstGeom prst="rect">
                <a:avLst/>
              </a:prstGeom>
            </p:spPr>
          </p:pic>
          <p:pic>
            <p:nvPicPr>
              <p:cNvPr id="31" name="Picture 30" descr="Rplotgraph.png"/>
              <p:cNvPicPr>
                <a:picLocks noChangeAspect="1"/>
              </p:cNvPicPr>
              <p:nvPr/>
            </p:nvPicPr>
            <p:blipFill>
              <a:blip r:embed="rId4"/>
              <a:srcRect t="2726" r="53690" b="56389"/>
              <a:stretch>
                <a:fillRect/>
              </a:stretch>
            </p:blipFill>
            <p:spPr>
              <a:xfrm>
                <a:off x="1676400" y="1905000"/>
                <a:ext cx="2286000" cy="1714500"/>
              </a:xfrm>
              <a:prstGeom prst="rect">
                <a:avLst/>
              </a:prstGeom>
            </p:spPr>
          </p:pic>
          <p:pic>
            <p:nvPicPr>
              <p:cNvPr id="32" name="Picture 31" descr="Rplotgraph.png"/>
              <p:cNvPicPr>
                <a:picLocks noChangeAspect="1"/>
              </p:cNvPicPr>
              <p:nvPr/>
            </p:nvPicPr>
            <p:blipFill>
              <a:blip r:embed="rId4"/>
              <a:srcRect t="53152" r="53690" b="5962"/>
              <a:stretch>
                <a:fillRect/>
              </a:stretch>
            </p:blipFill>
            <p:spPr>
              <a:xfrm>
                <a:off x="1676400" y="3562350"/>
                <a:ext cx="2286000" cy="1714500"/>
              </a:xfrm>
              <a:prstGeom prst="rect">
                <a:avLst/>
              </a:prstGeom>
            </p:spPr>
          </p:pic>
          <p:pic>
            <p:nvPicPr>
              <p:cNvPr id="33" name="Picture 32" descr="Rplotgraph.png"/>
              <p:cNvPicPr>
                <a:picLocks noChangeAspect="1"/>
              </p:cNvPicPr>
              <p:nvPr/>
            </p:nvPicPr>
            <p:blipFill>
              <a:blip r:embed="rId4"/>
              <a:srcRect l="52098" t="53152" r="3548" b="5962"/>
              <a:stretch>
                <a:fillRect/>
              </a:stretch>
            </p:blipFill>
            <p:spPr>
              <a:xfrm>
                <a:off x="1676401" y="206498"/>
                <a:ext cx="2286000" cy="1790125"/>
              </a:xfrm>
              <a:prstGeom prst="rect">
                <a:avLst/>
              </a:prstGeom>
            </p:spPr>
          </p:pic>
        </p:grpSp>
        <p:sp>
          <p:nvSpPr>
            <p:cNvPr id="13" name="Rectangle 12"/>
            <p:cNvSpPr/>
            <p:nvPr/>
          </p:nvSpPr>
          <p:spPr>
            <a:xfrm>
              <a:off x="2743200" y="2209800"/>
              <a:ext cx="1828800" cy="152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895600" y="762000"/>
              <a:ext cx="1828800" cy="152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819400" y="3657600"/>
              <a:ext cx="1828800" cy="152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2819400" y="609600"/>
              <a:ext cx="1828800" cy="152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2895600" y="5257800"/>
              <a:ext cx="1828800" cy="152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3048000" y="3505200"/>
              <a:ext cx="1676400" cy="152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3048000" y="5029200"/>
              <a:ext cx="1676400" cy="152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3048000" y="6629400"/>
              <a:ext cx="1676400" cy="152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2971800" y="1981200"/>
              <a:ext cx="1676400" cy="152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Cell markers</a:t>
              </a:r>
              <a:endParaRPr lang="en-US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3276600" y="1905000"/>
              <a:ext cx="9529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Cell markers</a:t>
              </a:r>
              <a:endParaRPr lang="en-US" sz="1200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276600" y="3456801"/>
              <a:ext cx="9529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Cell markers</a:t>
              </a:r>
              <a:endParaRPr lang="en-US" sz="1200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276600" y="4980801"/>
              <a:ext cx="9529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Cell markers</a:t>
              </a:r>
              <a:endParaRPr lang="en-US" sz="1200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3276600" y="6581001"/>
              <a:ext cx="9529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Cell markers</a:t>
              </a:r>
              <a:endParaRPr lang="en-US" sz="1200" dirty="0"/>
            </a:p>
          </p:txBody>
        </p:sp>
        <p:sp>
          <p:nvSpPr>
            <p:cNvPr id="26" name="TextBox 25"/>
            <p:cNvSpPr txBox="1"/>
            <p:nvPr/>
          </p:nvSpPr>
          <p:spPr>
            <a:xfrm rot="16200000">
              <a:off x="2247986" y="2908562"/>
              <a:ext cx="101822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Number of Cells</a:t>
              </a:r>
              <a:endParaRPr lang="en-US" sz="1000" dirty="0"/>
            </a:p>
          </p:txBody>
        </p:sp>
        <p:sp>
          <p:nvSpPr>
            <p:cNvPr id="27" name="TextBox 26"/>
            <p:cNvSpPr txBox="1"/>
            <p:nvPr/>
          </p:nvSpPr>
          <p:spPr>
            <a:xfrm rot="16200000">
              <a:off x="2204797" y="1308362"/>
              <a:ext cx="101822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Number of Cells</a:t>
              </a:r>
              <a:endParaRPr lang="en-US" sz="1000" dirty="0"/>
            </a:p>
          </p:txBody>
        </p:sp>
        <p:sp>
          <p:nvSpPr>
            <p:cNvPr id="28" name="TextBox 27"/>
            <p:cNvSpPr txBox="1"/>
            <p:nvPr/>
          </p:nvSpPr>
          <p:spPr>
            <a:xfrm rot="16200000">
              <a:off x="2247986" y="4389018"/>
              <a:ext cx="101822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Number of Cells</a:t>
              </a:r>
              <a:endParaRPr lang="en-US" sz="1000" dirty="0"/>
            </a:p>
          </p:txBody>
        </p:sp>
        <p:sp>
          <p:nvSpPr>
            <p:cNvPr id="29" name="TextBox 28"/>
            <p:cNvSpPr txBox="1"/>
            <p:nvPr/>
          </p:nvSpPr>
          <p:spPr>
            <a:xfrm rot="16200000">
              <a:off x="2247986" y="6065418"/>
              <a:ext cx="101822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Number of Cells</a:t>
              </a:r>
              <a:endParaRPr lang="en-US" sz="1000" dirty="0"/>
            </a:p>
          </p:txBody>
        </p:sp>
      </p:grpSp>
      <p:pic>
        <p:nvPicPr>
          <p:cNvPr id="34" name="Picture 33" descr="Rplot01.png"/>
          <p:cNvPicPr>
            <a:picLocks noChangeAspect="1"/>
          </p:cNvPicPr>
          <p:nvPr/>
        </p:nvPicPr>
        <p:blipFill>
          <a:blip r:embed="rId5"/>
          <a:srcRect l="1592" t="1363" r="11577" b="64566"/>
          <a:stretch>
            <a:fillRect/>
          </a:stretch>
        </p:blipFill>
        <p:spPr>
          <a:xfrm rot="5400000">
            <a:off x="-1638302" y="2400301"/>
            <a:ext cx="6248401" cy="2057400"/>
          </a:xfrm>
          <a:prstGeom prst="rect">
            <a:avLst/>
          </a:prstGeom>
        </p:spPr>
      </p:pic>
      <p:sp>
        <p:nvSpPr>
          <p:cNvPr id="35" name="Rectangle 34"/>
          <p:cNvSpPr/>
          <p:nvPr/>
        </p:nvSpPr>
        <p:spPr>
          <a:xfrm>
            <a:off x="7010400" y="1752600"/>
            <a:ext cx="190500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7086600" y="381000"/>
            <a:ext cx="1905000" cy="38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7086600" y="4724400"/>
            <a:ext cx="1905000" cy="60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6858000" y="6324600"/>
            <a:ext cx="2133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7429047" y="4648200"/>
            <a:ext cx="9529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Cell markers</a:t>
            </a:r>
            <a:endParaRPr lang="en-US" sz="1200" dirty="0"/>
          </a:p>
        </p:txBody>
      </p:sp>
      <p:sp>
        <p:nvSpPr>
          <p:cNvPr id="40" name="TextBox 39"/>
          <p:cNvSpPr txBox="1"/>
          <p:nvPr/>
        </p:nvSpPr>
        <p:spPr>
          <a:xfrm>
            <a:off x="7429047" y="6276201"/>
            <a:ext cx="9529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Cell markers</a:t>
            </a:r>
            <a:endParaRPr lang="en-US" sz="1200" dirty="0"/>
          </a:p>
        </p:txBody>
      </p:sp>
      <p:sp>
        <p:nvSpPr>
          <p:cNvPr id="41" name="TextBox 40"/>
          <p:cNvSpPr txBox="1"/>
          <p:nvPr/>
        </p:nvSpPr>
        <p:spPr>
          <a:xfrm>
            <a:off x="7467600" y="1676400"/>
            <a:ext cx="9529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Cell markers</a:t>
            </a:r>
            <a:endParaRPr lang="en-US" sz="1200" dirty="0"/>
          </a:p>
        </p:txBody>
      </p:sp>
      <p:sp>
        <p:nvSpPr>
          <p:cNvPr id="43" name="TextBox 42"/>
          <p:cNvSpPr txBox="1"/>
          <p:nvPr/>
        </p:nvSpPr>
        <p:spPr>
          <a:xfrm rot="16200000">
            <a:off x="6386313" y="2520260"/>
            <a:ext cx="1010746" cy="2374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Number of Cells</a:t>
            </a:r>
            <a:endParaRPr lang="en-US" sz="1000" dirty="0"/>
          </a:p>
        </p:txBody>
      </p:sp>
      <p:sp>
        <p:nvSpPr>
          <p:cNvPr id="44" name="TextBox 43"/>
          <p:cNvSpPr txBox="1"/>
          <p:nvPr/>
        </p:nvSpPr>
        <p:spPr>
          <a:xfrm rot="16200000">
            <a:off x="6378176" y="1068063"/>
            <a:ext cx="10182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Number of Cells</a:t>
            </a:r>
            <a:endParaRPr lang="en-US" sz="1000" dirty="0"/>
          </a:p>
        </p:txBody>
      </p:sp>
      <p:sp>
        <p:nvSpPr>
          <p:cNvPr id="45" name="Rectangle 44"/>
          <p:cNvSpPr/>
          <p:nvPr/>
        </p:nvSpPr>
        <p:spPr>
          <a:xfrm>
            <a:off x="7086600" y="3200400"/>
            <a:ext cx="190500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>
            <a:off x="7467600" y="3152001"/>
            <a:ext cx="9529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Cell markers</a:t>
            </a:r>
            <a:endParaRPr lang="en-US" sz="1200" dirty="0"/>
          </a:p>
        </p:txBody>
      </p:sp>
      <p:sp>
        <p:nvSpPr>
          <p:cNvPr id="46" name="TextBox 45"/>
          <p:cNvSpPr txBox="1"/>
          <p:nvPr/>
        </p:nvSpPr>
        <p:spPr>
          <a:xfrm rot="16200000">
            <a:off x="6386313" y="4100313"/>
            <a:ext cx="1010746" cy="2374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Number of Cells</a:t>
            </a:r>
            <a:endParaRPr lang="en-US" sz="1000" dirty="0"/>
          </a:p>
        </p:txBody>
      </p:sp>
      <p:sp>
        <p:nvSpPr>
          <p:cNvPr id="47" name="TextBox 46"/>
          <p:cNvSpPr txBox="1"/>
          <p:nvPr/>
        </p:nvSpPr>
        <p:spPr>
          <a:xfrm rot="16200000">
            <a:off x="6386313" y="5852913"/>
            <a:ext cx="1010746" cy="2374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Number of Cells</a:t>
            </a:r>
            <a:endParaRPr lang="en-US" sz="1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5" name="Picture 2" descr="C:\Users\Mary\Documents\Research\Other\Island image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71437"/>
            <a:ext cx="5334000" cy="2900363"/>
          </a:xfrm>
          <a:prstGeom prst="rect">
            <a:avLst/>
          </a:prstGeom>
          <a:noFill/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/>
          <a:srcRect l="52772" t="27337" r="18971" b="43944"/>
          <a:stretch>
            <a:fillRect/>
          </a:stretch>
        </p:blipFill>
        <p:spPr bwMode="auto">
          <a:xfrm>
            <a:off x="5334001" y="76199"/>
            <a:ext cx="3810000" cy="28956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0" y="2963154"/>
          <a:ext cx="9144000" cy="389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2000"/>
                <a:gridCol w="4572000"/>
              </a:tblGrid>
              <a:tr h="37235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Ecosystem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Organ-Thymus</a:t>
                      </a:r>
                      <a:endParaRPr lang="en-US" dirty="0"/>
                    </a:p>
                  </a:txBody>
                  <a:tcPr/>
                </a:tc>
              </a:tr>
              <a:tr h="846846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Do species aggregate</a:t>
                      </a:r>
                      <a:r>
                        <a:rPr lang="en-US" baseline="0" dirty="0" smtClean="0">
                          <a:solidFill>
                            <a:schemeClr val="tx1"/>
                          </a:solidFill>
                        </a:rPr>
                        <a:t> or is distribution random?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Beyond regional organization,</a:t>
                      </a:r>
                      <a:r>
                        <a:rPr lang="en-US" sz="1800" baseline="0" dirty="0" smtClean="0">
                          <a:solidFill>
                            <a:schemeClr val="tx1"/>
                          </a:solidFill>
                        </a:rPr>
                        <a:t> a</a:t>
                      </a:r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re cells in the thymus organized a certain way? 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91440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How</a:t>
                      </a:r>
                      <a:r>
                        <a:rPr lang="en-US" baseline="0" dirty="0" smtClean="0">
                          <a:solidFill>
                            <a:schemeClr val="tx1"/>
                          </a:solidFill>
                        </a:rPr>
                        <a:t> is</a:t>
                      </a:r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 diversity distributed across</a:t>
                      </a:r>
                      <a:r>
                        <a:rPr lang="en-US" baseline="0" dirty="0" smtClean="0">
                          <a:solidFill>
                            <a:schemeClr val="tx1"/>
                          </a:solidFill>
                        </a:rPr>
                        <a:t> the community?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Are patterns of organization consistent throughout the thymus? Between individuals? Random?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77064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How does removal or addition of a species</a:t>
                      </a:r>
                      <a:r>
                        <a:rPr lang="en-US" sz="180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affect organization?</a:t>
                      </a:r>
                    </a:p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How does a wild-type organ differ from a mutant?</a:t>
                      </a:r>
                      <a:r>
                        <a:rPr lang="en-US" baseline="0" dirty="0" smtClean="0">
                          <a:solidFill>
                            <a:schemeClr val="tx1"/>
                          </a:solidFill>
                        </a:rPr>
                        <a:t> D</a:t>
                      </a:r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iseased</a:t>
                      </a:r>
                      <a:r>
                        <a:rPr lang="en-US" baseline="0" dirty="0" smtClean="0">
                          <a:solidFill>
                            <a:schemeClr val="tx1"/>
                          </a:solidFill>
                        </a:rPr>
                        <a:t> organ?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84684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Are there</a:t>
                      </a:r>
                      <a:r>
                        <a:rPr lang="en-US" sz="1800" baseline="0" dirty="0" smtClean="0">
                          <a:solidFill>
                            <a:schemeClr val="tx1"/>
                          </a:solidFill>
                        </a:rPr>
                        <a:t> keystone species?</a:t>
                      </a:r>
                      <a:endParaRPr lang="en-US" sz="1800" dirty="0" smtClean="0">
                        <a:solidFill>
                          <a:schemeClr val="tx1"/>
                        </a:solidFill>
                      </a:endParaRPr>
                    </a:p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How does removal of a cell type affect organization? 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Bray Curtis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50</a:t>
            </a:fld>
            <a:endParaRPr lang="en-US"/>
          </a:p>
        </p:txBody>
      </p:sp>
      <p:pic>
        <p:nvPicPr>
          <p:cNvPr id="860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 l="778" t="5051" b="5717"/>
          <a:stretch>
            <a:fillRect/>
          </a:stretch>
        </p:blipFill>
        <p:spPr bwMode="auto">
          <a:xfrm>
            <a:off x="308187" y="1371600"/>
            <a:ext cx="8454813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 rot="16200000">
            <a:off x="689179" y="4111422"/>
            <a:ext cx="7120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WT1S2 O</a:t>
            </a:r>
            <a:endParaRPr lang="en-US" sz="1100" dirty="0"/>
          </a:p>
        </p:txBody>
      </p:sp>
      <p:sp>
        <p:nvSpPr>
          <p:cNvPr id="10" name="TextBox 9"/>
          <p:cNvSpPr txBox="1"/>
          <p:nvPr/>
        </p:nvSpPr>
        <p:spPr>
          <a:xfrm rot="16200000">
            <a:off x="1646768" y="5178222"/>
            <a:ext cx="7120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WT2S2 O</a:t>
            </a:r>
            <a:endParaRPr lang="en-US" sz="1100" dirty="0"/>
          </a:p>
        </p:txBody>
      </p:sp>
      <p:sp>
        <p:nvSpPr>
          <p:cNvPr id="12" name="TextBox 11"/>
          <p:cNvSpPr txBox="1"/>
          <p:nvPr/>
        </p:nvSpPr>
        <p:spPr>
          <a:xfrm rot="16200000">
            <a:off x="1951568" y="5711622"/>
            <a:ext cx="7120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WT2S1 O</a:t>
            </a:r>
            <a:endParaRPr lang="en-US" sz="1100" dirty="0"/>
          </a:p>
        </p:txBody>
      </p:sp>
      <p:sp>
        <p:nvSpPr>
          <p:cNvPr id="13" name="TextBox 12"/>
          <p:cNvSpPr txBox="1"/>
          <p:nvPr/>
        </p:nvSpPr>
        <p:spPr>
          <a:xfrm rot="16200000">
            <a:off x="2256367" y="5635422"/>
            <a:ext cx="7120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WT2S3 O</a:t>
            </a:r>
            <a:endParaRPr lang="en-US" sz="1100" dirty="0"/>
          </a:p>
        </p:txBody>
      </p:sp>
      <p:sp>
        <p:nvSpPr>
          <p:cNvPr id="14" name="TextBox 13"/>
          <p:cNvSpPr txBox="1"/>
          <p:nvPr/>
        </p:nvSpPr>
        <p:spPr>
          <a:xfrm rot="16200000">
            <a:off x="993978" y="5635422"/>
            <a:ext cx="7120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WT1S1 O</a:t>
            </a:r>
            <a:endParaRPr lang="en-US" sz="1100" dirty="0"/>
          </a:p>
        </p:txBody>
      </p:sp>
      <p:sp>
        <p:nvSpPr>
          <p:cNvPr id="15" name="TextBox 14"/>
          <p:cNvSpPr txBox="1"/>
          <p:nvPr/>
        </p:nvSpPr>
        <p:spPr>
          <a:xfrm rot="16200000">
            <a:off x="1341968" y="5635422"/>
            <a:ext cx="7120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WT1S3 O</a:t>
            </a:r>
            <a:endParaRPr lang="en-US" sz="1100" dirty="0"/>
          </a:p>
        </p:txBody>
      </p:sp>
      <p:sp>
        <p:nvSpPr>
          <p:cNvPr id="21" name="TextBox 20"/>
          <p:cNvSpPr txBox="1"/>
          <p:nvPr/>
        </p:nvSpPr>
        <p:spPr>
          <a:xfrm rot="16200000">
            <a:off x="2602995" y="5474206"/>
            <a:ext cx="6944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WT1S1 C</a:t>
            </a:r>
            <a:endParaRPr lang="en-US" sz="1100" dirty="0"/>
          </a:p>
        </p:txBody>
      </p:sp>
      <p:sp>
        <p:nvSpPr>
          <p:cNvPr id="22" name="TextBox 21"/>
          <p:cNvSpPr txBox="1"/>
          <p:nvPr/>
        </p:nvSpPr>
        <p:spPr>
          <a:xfrm rot="16200000">
            <a:off x="2907795" y="5550406"/>
            <a:ext cx="6944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WT2S2 C</a:t>
            </a:r>
            <a:endParaRPr lang="en-US" sz="1100" dirty="0"/>
          </a:p>
        </p:txBody>
      </p:sp>
      <p:sp>
        <p:nvSpPr>
          <p:cNvPr id="23" name="TextBox 22"/>
          <p:cNvSpPr txBox="1"/>
          <p:nvPr/>
        </p:nvSpPr>
        <p:spPr>
          <a:xfrm rot="16200000">
            <a:off x="3517395" y="5550406"/>
            <a:ext cx="6944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WT1S2 C</a:t>
            </a:r>
            <a:endParaRPr lang="en-US" sz="1100" dirty="0"/>
          </a:p>
        </p:txBody>
      </p:sp>
      <p:sp>
        <p:nvSpPr>
          <p:cNvPr id="24" name="TextBox 23"/>
          <p:cNvSpPr txBox="1"/>
          <p:nvPr/>
        </p:nvSpPr>
        <p:spPr>
          <a:xfrm rot="16200000">
            <a:off x="3822195" y="5779006"/>
            <a:ext cx="6944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WT1S3 C</a:t>
            </a:r>
            <a:endParaRPr lang="en-US" sz="1100" dirty="0"/>
          </a:p>
        </p:txBody>
      </p:sp>
      <p:sp>
        <p:nvSpPr>
          <p:cNvPr id="25" name="TextBox 24"/>
          <p:cNvSpPr txBox="1"/>
          <p:nvPr/>
        </p:nvSpPr>
        <p:spPr>
          <a:xfrm rot="16200000">
            <a:off x="4170184" y="5770384"/>
            <a:ext cx="6944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WT2S1 C</a:t>
            </a:r>
            <a:endParaRPr lang="en-US" sz="1100" dirty="0"/>
          </a:p>
        </p:txBody>
      </p:sp>
      <p:sp>
        <p:nvSpPr>
          <p:cNvPr id="28" name="TextBox 27"/>
          <p:cNvSpPr txBox="1"/>
          <p:nvPr/>
        </p:nvSpPr>
        <p:spPr>
          <a:xfrm rot="16200000">
            <a:off x="3212595" y="5398006"/>
            <a:ext cx="6944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WT2S3 C</a:t>
            </a:r>
            <a:endParaRPr lang="en-US" sz="1100" dirty="0"/>
          </a:p>
        </p:txBody>
      </p:sp>
      <p:sp>
        <p:nvSpPr>
          <p:cNvPr id="31" name="TextBox 30"/>
          <p:cNvSpPr txBox="1"/>
          <p:nvPr/>
        </p:nvSpPr>
        <p:spPr>
          <a:xfrm rot="16200000">
            <a:off x="4721274" y="5456516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WT2S2 M1</a:t>
            </a:r>
            <a:endParaRPr lang="en-US" sz="1100" dirty="0"/>
          </a:p>
        </p:txBody>
      </p:sp>
      <p:sp>
        <p:nvSpPr>
          <p:cNvPr id="33" name="TextBox 32"/>
          <p:cNvSpPr txBox="1"/>
          <p:nvPr/>
        </p:nvSpPr>
        <p:spPr>
          <a:xfrm rot="16200000">
            <a:off x="5026074" y="5456516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WT2S3 M1</a:t>
            </a:r>
            <a:endParaRPr lang="en-US" sz="1100" dirty="0"/>
          </a:p>
        </p:txBody>
      </p:sp>
      <p:sp>
        <p:nvSpPr>
          <p:cNvPr id="34" name="TextBox 33"/>
          <p:cNvSpPr txBox="1"/>
          <p:nvPr/>
        </p:nvSpPr>
        <p:spPr>
          <a:xfrm rot="16200000">
            <a:off x="4416474" y="5178474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WT2S1 M1</a:t>
            </a:r>
            <a:endParaRPr lang="en-US" sz="1100" dirty="0"/>
          </a:p>
        </p:txBody>
      </p:sp>
      <p:sp>
        <p:nvSpPr>
          <p:cNvPr id="37" name="TextBox 36"/>
          <p:cNvSpPr txBox="1"/>
          <p:nvPr/>
        </p:nvSpPr>
        <p:spPr>
          <a:xfrm rot="16200000">
            <a:off x="5330874" y="5483274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WT1S2 M1</a:t>
            </a:r>
            <a:endParaRPr lang="en-US" sz="1100" dirty="0"/>
          </a:p>
        </p:txBody>
      </p:sp>
      <p:sp>
        <p:nvSpPr>
          <p:cNvPr id="38" name="TextBox 37"/>
          <p:cNvSpPr txBox="1"/>
          <p:nvPr/>
        </p:nvSpPr>
        <p:spPr>
          <a:xfrm rot="16200000">
            <a:off x="5973485" y="5761316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WT1S3 M1</a:t>
            </a:r>
            <a:endParaRPr lang="en-US" sz="1100" dirty="0"/>
          </a:p>
        </p:txBody>
      </p:sp>
      <p:sp>
        <p:nvSpPr>
          <p:cNvPr id="39" name="TextBox 38"/>
          <p:cNvSpPr txBox="1"/>
          <p:nvPr/>
        </p:nvSpPr>
        <p:spPr>
          <a:xfrm rot="16200000">
            <a:off x="5668685" y="5711874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WT1S1 M1</a:t>
            </a:r>
            <a:endParaRPr lang="en-US" sz="1100" dirty="0"/>
          </a:p>
        </p:txBody>
      </p:sp>
      <p:sp>
        <p:nvSpPr>
          <p:cNvPr id="43" name="TextBox 42"/>
          <p:cNvSpPr txBox="1"/>
          <p:nvPr/>
        </p:nvSpPr>
        <p:spPr>
          <a:xfrm rot="16200000">
            <a:off x="7540674" y="5765803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WT1S2 M2</a:t>
            </a:r>
            <a:endParaRPr lang="en-US" sz="1100" dirty="0"/>
          </a:p>
        </p:txBody>
      </p:sp>
      <p:sp>
        <p:nvSpPr>
          <p:cNvPr id="44" name="TextBox 43"/>
          <p:cNvSpPr txBox="1"/>
          <p:nvPr/>
        </p:nvSpPr>
        <p:spPr>
          <a:xfrm rot="16200000">
            <a:off x="7878485" y="5761316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WT2S1 M2</a:t>
            </a:r>
            <a:endParaRPr lang="en-US" sz="1100" dirty="0"/>
          </a:p>
        </p:txBody>
      </p:sp>
      <p:sp>
        <p:nvSpPr>
          <p:cNvPr id="45" name="TextBox 44"/>
          <p:cNvSpPr txBox="1"/>
          <p:nvPr/>
        </p:nvSpPr>
        <p:spPr>
          <a:xfrm rot="16200000">
            <a:off x="6321474" y="5685116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WT1S3 M2</a:t>
            </a:r>
            <a:endParaRPr lang="en-US" sz="1100" dirty="0"/>
          </a:p>
        </p:txBody>
      </p:sp>
      <p:sp>
        <p:nvSpPr>
          <p:cNvPr id="47" name="TextBox 46"/>
          <p:cNvSpPr txBox="1"/>
          <p:nvPr/>
        </p:nvSpPr>
        <p:spPr>
          <a:xfrm rot="16200000">
            <a:off x="6583085" y="5837516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WT1S1 M2</a:t>
            </a:r>
            <a:endParaRPr lang="en-US" sz="1100" dirty="0"/>
          </a:p>
        </p:txBody>
      </p:sp>
      <p:sp>
        <p:nvSpPr>
          <p:cNvPr id="48" name="TextBox 47"/>
          <p:cNvSpPr txBox="1"/>
          <p:nvPr/>
        </p:nvSpPr>
        <p:spPr>
          <a:xfrm rot="16200000">
            <a:off x="6931074" y="5864274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WT2S2 M2</a:t>
            </a:r>
            <a:endParaRPr lang="en-US" sz="1100" dirty="0"/>
          </a:p>
        </p:txBody>
      </p:sp>
      <p:sp>
        <p:nvSpPr>
          <p:cNvPr id="49" name="TextBox 48"/>
          <p:cNvSpPr txBox="1"/>
          <p:nvPr/>
        </p:nvSpPr>
        <p:spPr>
          <a:xfrm rot="16200000">
            <a:off x="7192685" y="5608916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WT2S3 M2</a:t>
            </a:r>
            <a:endParaRPr lang="en-US" sz="1100" dirty="0"/>
          </a:p>
        </p:txBody>
      </p:sp>
      <p:sp>
        <p:nvSpPr>
          <p:cNvPr id="53" name="TextBox 52"/>
          <p:cNvSpPr txBox="1"/>
          <p:nvPr/>
        </p:nvSpPr>
        <p:spPr>
          <a:xfrm rot="16200000">
            <a:off x="8448755" y="5815497"/>
            <a:ext cx="7377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M2S3 M2</a:t>
            </a:r>
            <a:endParaRPr lang="en-US" sz="1100" dirty="0"/>
          </a:p>
        </p:txBody>
      </p:sp>
      <p:cxnSp>
        <p:nvCxnSpPr>
          <p:cNvPr id="54" name="Straight Connector 53"/>
          <p:cNvCxnSpPr/>
          <p:nvPr/>
        </p:nvCxnSpPr>
        <p:spPr>
          <a:xfrm rot="16200000" flipH="1">
            <a:off x="952498" y="3695699"/>
            <a:ext cx="3581401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rot="5400000">
            <a:off x="2857500" y="3771900"/>
            <a:ext cx="3581400" cy="158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rot="5400000">
            <a:off x="4762500" y="3771900"/>
            <a:ext cx="3581400" cy="158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914400" y="1752600"/>
            <a:ext cx="7914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OUTER                          CORTEX                               MEDULLA1                     MEDULLA2 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Bray Curtis </a:t>
            </a:r>
            <a:r>
              <a:rPr lang="en-US" dirty="0" err="1" smtClean="0">
                <a:solidFill>
                  <a:schemeClr val="bg1"/>
                </a:solidFill>
              </a:rPr>
              <a:t>Dendrogram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51</a:t>
            </a:fld>
            <a:endParaRPr lang="en-US"/>
          </a:p>
        </p:txBody>
      </p:sp>
      <p:pic>
        <p:nvPicPr>
          <p:cNvPr id="860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 l="778" t="13288" b="5717"/>
          <a:stretch>
            <a:fillRect/>
          </a:stretch>
        </p:blipFill>
        <p:spPr bwMode="auto">
          <a:xfrm>
            <a:off x="308187" y="1752600"/>
            <a:ext cx="8454813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 rot="16200000">
            <a:off x="689178" y="4492422"/>
            <a:ext cx="7120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WT1S2 O</a:t>
            </a:r>
            <a:endParaRPr lang="en-US" sz="1100" dirty="0"/>
          </a:p>
        </p:txBody>
      </p:sp>
      <p:sp>
        <p:nvSpPr>
          <p:cNvPr id="10" name="TextBox 9"/>
          <p:cNvSpPr txBox="1"/>
          <p:nvPr/>
        </p:nvSpPr>
        <p:spPr>
          <a:xfrm rot="16200000">
            <a:off x="1646768" y="5178222"/>
            <a:ext cx="7120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WT2S2 O</a:t>
            </a:r>
            <a:endParaRPr lang="en-US" sz="1100" dirty="0"/>
          </a:p>
        </p:txBody>
      </p:sp>
      <p:sp>
        <p:nvSpPr>
          <p:cNvPr id="12" name="TextBox 11"/>
          <p:cNvSpPr txBox="1"/>
          <p:nvPr/>
        </p:nvSpPr>
        <p:spPr>
          <a:xfrm rot="16200000">
            <a:off x="1951568" y="5711622"/>
            <a:ext cx="7120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WT2S1 O</a:t>
            </a:r>
            <a:endParaRPr lang="en-US" sz="1100" dirty="0"/>
          </a:p>
        </p:txBody>
      </p:sp>
      <p:sp>
        <p:nvSpPr>
          <p:cNvPr id="13" name="TextBox 12"/>
          <p:cNvSpPr txBox="1"/>
          <p:nvPr/>
        </p:nvSpPr>
        <p:spPr>
          <a:xfrm rot="16200000">
            <a:off x="2256367" y="5635422"/>
            <a:ext cx="7120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WT2S3 O</a:t>
            </a:r>
            <a:endParaRPr lang="en-US" sz="1100" dirty="0"/>
          </a:p>
        </p:txBody>
      </p:sp>
      <p:sp>
        <p:nvSpPr>
          <p:cNvPr id="14" name="TextBox 13"/>
          <p:cNvSpPr txBox="1"/>
          <p:nvPr/>
        </p:nvSpPr>
        <p:spPr>
          <a:xfrm rot="16200000">
            <a:off x="993978" y="5635422"/>
            <a:ext cx="7120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WT1S1 O</a:t>
            </a:r>
            <a:endParaRPr lang="en-US" sz="1100" dirty="0"/>
          </a:p>
        </p:txBody>
      </p:sp>
      <p:sp>
        <p:nvSpPr>
          <p:cNvPr id="15" name="TextBox 14"/>
          <p:cNvSpPr txBox="1"/>
          <p:nvPr/>
        </p:nvSpPr>
        <p:spPr>
          <a:xfrm rot="16200000">
            <a:off x="1341968" y="5635422"/>
            <a:ext cx="7120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WT1S3 O</a:t>
            </a:r>
            <a:endParaRPr lang="en-US" sz="1100" dirty="0"/>
          </a:p>
        </p:txBody>
      </p:sp>
      <p:sp>
        <p:nvSpPr>
          <p:cNvPr id="21" name="TextBox 20"/>
          <p:cNvSpPr txBox="1"/>
          <p:nvPr/>
        </p:nvSpPr>
        <p:spPr>
          <a:xfrm rot="16200000">
            <a:off x="2602995" y="5474206"/>
            <a:ext cx="6944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WT1S1 C</a:t>
            </a:r>
            <a:endParaRPr lang="en-US" sz="1100" dirty="0"/>
          </a:p>
        </p:txBody>
      </p:sp>
      <p:sp>
        <p:nvSpPr>
          <p:cNvPr id="22" name="TextBox 21"/>
          <p:cNvSpPr txBox="1"/>
          <p:nvPr/>
        </p:nvSpPr>
        <p:spPr>
          <a:xfrm rot="16200000">
            <a:off x="2907795" y="5550406"/>
            <a:ext cx="6944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WT2S2 C</a:t>
            </a:r>
            <a:endParaRPr lang="en-US" sz="1100" dirty="0"/>
          </a:p>
        </p:txBody>
      </p:sp>
      <p:sp>
        <p:nvSpPr>
          <p:cNvPr id="23" name="TextBox 22"/>
          <p:cNvSpPr txBox="1"/>
          <p:nvPr/>
        </p:nvSpPr>
        <p:spPr>
          <a:xfrm rot="16200000">
            <a:off x="3517395" y="5550406"/>
            <a:ext cx="6944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WT1S2 C</a:t>
            </a:r>
            <a:endParaRPr lang="en-US" sz="1100" dirty="0"/>
          </a:p>
        </p:txBody>
      </p:sp>
      <p:sp>
        <p:nvSpPr>
          <p:cNvPr id="24" name="TextBox 23"/>
          <p:cNvSpPr txBox="1"/>
          <p:nvPr/>
        </p:nvSpPr>
        <p:spPr>
          <a:xfrm rot="16200000">
            <a:off x="3822195" y="5779006"/>
            <a:ext cx="6944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WT1S3 C</a:t>
            </a:r>
            <a:endParaRPr lang="en-US" sz="1100" dirty="0"/>
          </a:p>
        </p:txBody>
      </p:sp>
      <p:sp>
        <p:nvSpPr>
          <p:cNvPr id="25" name="TextBox 24"/>
          <p:cNvSpPr txBox="1"/>
          <p:nvPr/>
        </p:nvSpPr>
        <p:spPr>
          <a:xfrm rot="16200000">
            <a:off x="4170184" y="5770384"/>
            <a:ext cx="6944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WT2S1 C</a:t>
            </a:r>
            <a:endParaRPr lang="en-US" sz="1100" dirty="0"/>
          </a:p>
        </p:txBody>
      </p:sp>
      <p:sp>
        <p:nvSpPr>
          <p:cNvPr id="28" name="TextBox 27"/>
          <p:cNvSpPr txBox="1"/>
          <p:nvPr/>
        </p:nvSpPr>
        <p:spPr>
          <a:xfrm rot="16200000">
            <a:off x="3212595" y="5398006"/>
            <a:ext cx="6944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WT2S3 C</a:t>
            </a:r>
            <a:endParaRPr lang="en-US" sz="1100" dirty="0"/>
          </a:p>
        </p:txBody>
      </p:sp>
      <p:sp>
        <p:nvSpPr>
          <p:cNvPr id="31" name="TextBox 30"/>
          <p:cNvSpPr txBox="1"/>
          <p:nvPr/>
        </p:nvSpPr>
        <p:spPr>
          <a:xfrm rot="16200000">
            <a:off x="4721274" y="5456516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WT2S2 M1</a:t>
            </a:r>
            <a:endParaRPr lang="en-US" sz="1100" dirty="0"/>
          </a:p>
        </p:txBody>
      </p:sp>
      <p:sp>
        <p:nvSpPr>
          <p:cNvPr id="33" name="TextBox 32"/>
          <p:cNvSpPr txBox="1"/>
          <p:nvPr/>
        </p:nvSpPr>
        <p:spPr>
          <a:xfrm rot="16200000">
            <a:off x="5026074" y="5456516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WT2S3 M1</a:t>
            </a:r>
            <a:endParaRPr lang="en-US" sz="1100" dirty="0"/>
          </a:p>
        </p:txBody>
      </p:sp>
      <p:sp>
        <p:nvSpPr>
          <p:cNvPr id="34" name="TextBox 33"/>
          <p:cNvSpPr txBox="1"/>
          <p:nvPr/>
        </p:nvSpPr>
        <p:spPr>
          <a:xfrm rot="16200000">
            <a:off x="4416474" y="5178474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WT2S1 M1</a:t>
            </a:r>
            <a:endParaRPr lang="en-US" sz="1100" dirty="0"/>
          </a:p>
        </p:txBody>
      </p:sp>
      <p:sp>
        <p:nvSpPr>
          <p:cNvPr id="37" name="TextBox 36"/>
          <p:cNvSpPr txBox="1"/>
          <p:nvPr/>
        </p:nvSpPr>
        <p:spPr>
          <a:xfrm rot="16200000">
            <a:off x="5330874" y="5483274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WT1S2 M1</a:t>
            </a:r>
            <a:endParaRPr lang="en-US" sz="1100" dirty="0"/>
          </a:p>
        </p:txBody>
      </p:sp>
      <p:sp>
        <p:nvSpPr>
          <p:cNvPr id="38" name="TextBox 37"/>
          <p:cNvSpPr txBox="1"/>
          <p:nvPr/>
        </p:nvSpPr>
        <p:spPr>
          <a:xfrm rot="16200000">
            <a:off x="5973485" y="5761316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WT1S3 M1</a:t>
            </a:r>
            <a:endParaRPr lang="en-US" sz="1100" dirty="0"/>
          </a:p>
        </p:txBody>
      </p:sp>
      <p:sp>
        <p:nvSpPr>
          <p:cNvPr id="39" name="TextBox 38"/>
          <p:cNvSpPr txBox="1"/>
          <p:nvPr/>
        </p:nvSpPr>
        <p:spPr>
          <a:xfrm rot="16200000">
            <a:off x="5668685" y="5711874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WT1S1 M1</a:t>
            </a:r>
            <a:endParaRPr lang="en-US" sz="1100" dirty="0"/>
          </a:p>
        </p:txBody>
      </p:sp>
      <p:sp>
        <p:nvSpPr>
          <p:cNvPr id="43" name="TextBox 42"/>
          <p:cNvSpPr txBox="1"/>
          <p:nvPr/>
        </p:nvSpPr>
        <p:spPr>
          <a:xfrm rot="16200000">
            <a:off x="7540674" y="5765803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WT1S2 M2</a:t>
            </a:r>
            <a:endParaRPr lang="en-US" sz="1100" dirty="0"/>
          </a:p>
        </p:txBody>
      </p:sp>
      <p:sp>
        <p:nvSpPr>
          <p:cNvPr id="44" name="TextBox 43"/>
          <p:cNvSpPr txBox="1"/>
          <p:nvPr/>
        </p:nvSpPr>
        <p:spPr>
          <a:xfrm rot="16200000">
            <a:off x="7878485" y="5761316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WT2S1 M2</a:t>
            </a:r>
            <a:endParaRPr lang="en-US" sz="1100" dirty="0"/>
          </a:p>
        </p:txBody>
      </p:sp>
      <p:sp>
        <p:nvSpPr>
          <p:cNvPr id="45" name="TextBox 44"/>
          <p:cNvSpPr txBox="1"/>
          <p:nvPr/>
        </p:nvSpPr>
        <p:spPr>
          <a:xfrm rot="16200000">
            <a:off x="6321474" y="5685116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WT1S3 M2</a:t>
            </a:r>
            <a:endParaRPr lang="en-US" sz="1100" dirty="0"/>
          </a:p>
        </p:txBody>
      </p:sp>
      <p:sp>
        <p:nvSpPr>
          <p:cNvPr id="47" name="TextBox 46"/>
          <p:cNvSpPr txBox="1"/>
          <p:nvPr/>
        </p:nvSpPr>
        <p:spPr>
          <a:xfrm rot="16200000">
            <a:off x="6583085" y="5837516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WT1S1 M2</a:t>
            </a:r>
            <a:endParaRPr lang="en-US" sz="1100" dirty="0"/>
          </a:p>
        </p:txBody>
      </p:sp>
      <p:sp>
        <p:nvSpPr>
          <p:cNvPr id="48" name="TextBox 47"/>
          <p:cNvSpPr txBox="1"/>
          <p:nvPr/>
        </p:nvSpPr>
        <p:spPr>
          <a:xfrm rot="16200000">
            <a:off x="6931074" y="5864274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WT2S2 M2</a:t>
            </a:r>
            <a:endParaRPr lang="en-US" sz="1100" dirty="0"/>
          </a:p>
        </p:txBody>
      </p:sp>
      <p:sp>
        <p:nvSpPr>
          <p:cNvPr id="49" name="TextBox 48"/>
          <p:cNvSpPr txBox="1"/>
          <p:nvPr/>
        </p:nvSpPr>
        <p:spPr>
          <a:xfrm rot="16200000">
            <a:off x="7192685" y="5608916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WT2S3 M2</a:t>
            </a:r>
            <a:endParaRPr lang="en-US" sz="1100" dirty="0"/>
          </a:p>
        </p:txBody>
      </p:sp>
      <p:sp>
        <p:nvSpPr>
          <p:cNvPr id="53" name="TextBox 52"/>
          <p:cNvSpPr txBox="1"/>
          <p:nvPr/>
        </p:nvSpPr>
        <p:spPr>
          <a:xfrm rot="16200000">
            <a:off x="8448755" y="5815497"/>
            <a:ext cx="7377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M2S3 M2</a:t>
            </a:r>
            <a:endParaRPr lang="en-US" sz="1100" dirty="0"/>
          </a:p>
        </p:txBody>
      </p:sp>
      <p:sp>
        <p:nvSpPr>
          <p:cNvPr id="57" name="TextBox 56"/>
          <p:cNvSpPr txBox="1"/>
          <p:nvPr/>
        </p:nvSpPr>
        <p:spPr>
          <a:xfrm>
            <a:off x="1295264" y="1676400"/>
            <a:ext cx="7113742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B050"/>
                </a:solidFill>
              </a:rPr>
              <a:t>OUTER</a:t>
            </a:r>
            <a:r>
              <a:rPr lang="en-US" b="1" dirty="0" smtClean="0"/>
              <a:t>                      </a:t>
            </a:r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CORTEX  </a:t>
            </a:r>
            <a:r>
              <a:rPr lang="en-US" b="1" dirty="0" smtClean="0"/>
              <a:t>                   </a:t>
            </a:r>
            <a:r>
              <a:rPr lang="en-US" b="1" dirty="0" smtClean="0">
                <a:solidFill>
                  <a:srgbClr val="FF0000"/>
                </a:solidFill>
              </a:rPr>
              <a:t>MEDULLA1</a:t>
            </a:r>
            <a:r>
              <a:rPr lang="en-US" b="1" dirty="0" smtClean="0"/>
              <a:t>                  </a:t>
            </a:r>
            <a:r>
              <a:rPr lang="en-US" b="1" dirty="0" smtClean="0">
                <a:solidFill>
                  <a:srgbClr val="FFFF00"/>
                </a:solidFill>
              </a:rPr>
              <a:t>MEDULLA2 </a:t>
            </a:r>
            <a:r>
              <a:rPr lang="en-US" b="1" dirty="0" smtClean="0"/>
              <a:t>  </a:t>
            </a:r>
            <a:endParaRPr lang="en-US" b="1" dirty="0"/>
          </a:p>
        </p:txBody>
      </p:sp>
      <p:grpSp>
        <p:nvGrpSpPr>
          <p:cNvPr id="3" name="Group 50"/>
          <p:cNvGrpSpPr/>
          <p:nvPr/>
        </p:nvGrpSpPr>
        <p:grpSpPr>
          <a:xfrm>
            <a:off x="7620000" y="2133600"/>
            <a:ext cx="2286000" cy="1415772"/>
            <a:chOff x="6858000" y="2057400"/>
            <a:chExt cx="2286000" cy="1415772"/>
          </a:xfrm>
        </p:grpSpPr>
        <p:sp>
          <p:nvSpPr>
            <p:cNvPr id="35" name="TextBox 34"/>
            <p:cNvSpPr txBox="1"/>
            <p:nvPr/>
          </p:nvSpPr>
          <p:spPr>
            <a:xfrm>
              <a:off x="6858000" y="2057400"/>
              <a:ext cx="2286000" cy="14157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/>
                <a:t>     Key</a:t>
              </a:r>
            </a:p>
            <a:p>
              <a:r>
                <a:rPr lang="en-US" sz="1400" dirty="0" smtClean="0"/>
                <a:t>WT1=</a:t>
              </a:r>
            </a:p>
            <a:p>
              <a:endParaRPr lang="en-US" sz="1400" dirty="0" smtClean="0"/>
            </a:p>
            <a:p>
              <a:r>
                <a:rPr lang="en-US" sz="1400" dirty="0" smtClean="0"/>
                <a:t>WT2=</a:t>
              </a:r>
            </a:p>
            <a:p>
              <a:endParaRPr lang="en-US" sz="1400" dirty="0" smtClean="0"/>
            </a:p>
            <a:p>
              <a:endParaRPr lang="en-US" sz="1400" dirty="0"/>
            </a:p>
          </p:txBody>
        </p:sp>
        <p:sp>
          <p:nvSpPr>
            <p:cNvPr id="40" name="Isosceles Triangle 39"/>
            <p:cNvSpPr/>
            <p:nvPr/>
          </p:nvSpPr>
          <p:spPr>
            <a:xfrm>
              <a:off x="7467600" y="2362200"/>
              <a:ext cx="228600" cy="228600"/>
            </a:xfrm>
            <a:prstGeom prst="triangle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7467600" y="2743200"/>
              <a:ext cx="228600" cy="228600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2" name="Isosceles Triangle 51"/>
          <p:cNvSpPr/>
          <p:nvPr/>
        </p:nvSpPr>
        <p:spPr>
          <a:xfrm>
            <a:off x="990600" y="3429000"/>
            <a:ext cx="228600" cy="228600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Isosceles Triangle 57"/>
          <p:cNvSpPr/>
          <p:nvPr/>
        </p:nvSpPr>
        <p:spPr>
          <a:xfrm>
            <a:off x="1295400" y="5105400"/>
            <a:ext cx="228600" cy="228600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Isosceles Triangle 58"/>
          <p:cNvSpPr/>
          <p:nvPr/>
        </p:nvSpPr>
        <p:spPr>
          <a:xfrm>
            <a:off x="1600200" y="5105400"/>
            <a:ext cx="228600" cy="228600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Isosceles Triangle 59"/>
          <p:cNvSpPr/>
          <p:nvPr/>
        </p:nvSpPr>
        <p:spPr>
          <a:xfrm>
            <a:off x="2819400" y="4953000"/>
            <a:ext cx="228600" cy="228600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Isosceles Triangle 60"/>
          <p:cNvSpPr/>
          <p:nvPr/>
        </p:nvSpPr>
        <p:spPr>
          <a:xfrm>
            <a:off x="7848600" y="5181600"/>
            <a:ext cx="228600" cy="228600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Isosceles Triangle 61"/>
          <p:cNvSpPr/>
          <p:nvPr/>
        </p:nvSpPr>
        <p:spPr>
          <a:xfrm>
            <a:off x="3810000" y="5105400"/>
            <a:ext cx="228600" cy="228600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Isosceles Triangle 62"/>
          <p:cNvSpPr/>
          <p:nvPr/>
        </p:nvSpPr>
        <p:spPr>
          <a:xfrm>
            <a:off x="6934200" y="5334000"/>
            <a:ext cx="228600" cy="228600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Isosceles Triangle 63"/>
          <p:cNvSpPr/>
          <p:nvPr/>
        </p:nvSpPr>
        <p:spPr>
          <a:xfrm>
            <a:off x="6629400" y="5105400"/>
            <a:ext cx="228600" cy="228600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Isosceles Triangle 64"/>
          <p:cNvSpPr/>
          <p:nvPr/>
        </p:nvSpPr>
        <p:spPr>
          <a:xfrm>
            <a:off x="5638800" y="4953000"/>
            <a:ext cx="228600" cy="228600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Isosceles Triangle 65"/>
          <p:cNvSpPr/>
          <p:nvPr/>
        </p:nvSpPr>
        <p:spPr>
          <a:xfrm>
            <a:off x="5943600" y="5257800"/>
            <a:ext cx="228600" cy="228600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Isosceles Triangle 66"/>
          <p:cNvSpPr/>
          <p:nvPr/>
        </p:nvSpPr>
        <p:spPr>
          <a:xfrm>
            <a:off x="4114800" y="5257800"/>
            <a:ext cx="228600" cy="228600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Isosceles Triangle 67"/>
          <p:cNvSpPr/>
          <p:nvPr/>
        </p:nvSpPr>
        <p:spPr>
          <a:xfrm>
            <a:off x="6248400" y="5257800"/>
            <a:ext cx="228600" cy="228600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/>
          <p:cNvSpPr/>
          <p:nvPr/>
        </p:nvSpPr>
        <p:spPr>
          <a:xfrm>
            <a:off x="8153400" y="5181600"/>
            <a:ext cx="228600" cy="2286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/>
          <p:cNvSpPr/>
          <p:nvPr/>
        </p:nvSpPr>
        <p:spPr>
          <a:xfrm>
            <a:off x="7543800" y="5029200"/>
            <a:ext cx="228600" cy="2286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7239000" y="5334000"/>
            <a:ext cx="228600" cy="2286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/>
          <p:cNvSpPr/>
          <p:nvPr/>
        </p:nvSpPr>
        <p:spPr>
          <a:xfrm>
            <a:off x="5334000" y="4876800"/>
            <a:ext cx="228600" cy="2286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/>
          <p:cNvSpPr/>
          <p:nvPr/>
        </p:nvSpPr>
        <p:spPr>
          <a:xfrm>
            <a:off x="5029200" y="4876800"/>
            <a:ext cx="228600" cy="2286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/>
          <p:cNvSpPr/>
          <p:nvPr/>
        </p:nvSpPr>
        <p:spPr>
          <a:xfrm>
            <a:off x="4724400" y="4572000"/>
            <a:ext cx="228600" cy="2286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3505200" y="4876800"/>
            <a:ext cx="228600" cy="2286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1905000" y="4648200"/>
            <a:ext cx="228600" cy="2286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2209800" y="5105400"/>
            <a:ext cx="228600" cy="2286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2514600" y="5105400"/>
            <a:ext cx="228600" cy="2286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3124200" y="4953000"/>
            <a:ext cx="228600" cy="2286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4419600" y="5257800"/>
            <a:ext cx="228600" cy="2286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762000" y="3048000"/>
            <a:ext cx="1981200" cy="266700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2743200" y="4191000"/>
            <a:ext cx="1905000" cy="20574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4724400" y="3276600"/>
            <a:ext cx="1828800" cy="2971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6629400" y="4343400"/>
            <a:ext cx="1828800" cy="190500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 l="981" t="5970" r="839" b="5971"/>
          <a:stretch>
            <a:fillRect/>
          </a:stretch>
        </p:blipFill>
        <p:spPr bwMode="auto">
          <a:xfrm>
            <a:off x="0" y="978911"/>
            <a:ext cx="9144000" cy="46110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TextBox 2"/>
          <p:cNvSpPr txBox="1"/>
          <p:nvPr/>
        </p:nvSpPr>
        <p:spPr>
          <a:xfrm rot="16200000">
            <a:off x="476127" y="4656661"/>
            <a:ext cx="6655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WT2S3 O</a:t>
            </a:r>
            <a:endParaRPr lang="en-US" sz="1000" dirty="0"/>
          </a:p>
        </p:txBody>
      </p:sp>
      <p:sp>
        <p:nvSpPr>
          <p:cNvPr id="4" name="TextBox 3"/>
          <p:cNvSpPr txBox="1"/>
          <p:nvPr/>
        </p:nvSpPr>
        <p:spPr>
          <a:xfrm rot="16200000">
            <a:off x="679812" y="4622998"/>
            <a:ext cx="59824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M1S1 O</a:t>
            </a:r>
            <a:endParaRPr lang="en-US" sz="1000" dirty="0"/>
          </a:p>
        </p:txBody>
      </p:sp>
      <p:sp>
        <p:nvSpPr>
          <p:cNvPr id="5" name="TextBox 4"/>
          <p:cNvSpPr txBox="1"/>
          <p:nvPr/>
        </p:nvSpPr>
        <p:spPr>
          <a:xfrm rot="16200000">
            <a:off x="832212" y="4481957"/>
            <a:ext cx="59824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M1S2 O</a:t>
            </a:r>
            <a:endParaRPr lang="en-US" sz="1000" dirty="0"/>
          </a:p>
        </p:txBody>
      </p:sp>
      <p:sp>
        <p:nvSpPr>
          <p:cNvPr id="6" name="TextBox 5"/>
          <p:cNvSpPr txBox="1"/>
          <p:nvPr/>
        </p:nvSpPr>
        <p:spPr>
          <a:xfrm rot="16200000">
            <a:off x="984611" y="4470598"/>
            <a:ext cx="59824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M1S3 O</a:t>
            </a:r>
            <a:endParaRPr lang="en-US" sz="1000" dirty="0"/>
          </a:p>
        </p:txBody>
      </p:sp>
      <p:sp>
        <p:nvSpPr>
          <p:cNvPr id="7" name="TextBox 6"/>
          <p:cNvSpPr txBox="1"/>
          <p:nvPr/>
        </p:nvSpPr>
        <p:spPr>
          <a:xfrm rot="16200000">
            <a:off x="1161927" y="4344706"/>
            <a:ext cx="6655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WT1S1 O</a:t>
            </a:r>
            <a:endParaRPr lang="en-US" sz="1000" dirty="0"/>
          </a:p>
        </p:txBody>
      </p:sp>
      <p:sp>
        <p:nvSpPr>
          <p:cNvPr id="8" name="TextBox 7"/>
          <p:cNvSpPr txBox="1"/>
          <p:nvPr/>
        </p:nvSpPr>
        <p:spPr>
          <a:xfrm rot="16200000">
            <a:off x="1314327" y="4351861"/>
            <a:ext cx="6655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WT1S3 O</a:t>
            </a:r>
            <a:endParaRPr lang="en-US" sz="1000" dirty="0"/>
          </a:p>
        </p:txBody>
      </p:sp>
      <p:sp>
        <p:nvSpPr>
          <p:cNvPr id="9" name="TextBox 8"/>
          <p:cNvSpPr txBox="1"/>
          <p:nvPr/>
        </p:nvSpPr>
        <p:spPr>
          <a:xfrm rot="16200000">
            <a:off x="1518011" y="3860998"/>
            <a:ext cx="59824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M2S1 O</a:t>
            </a:r>
            <a:endParaRPr lang="en-US" sz="1000" dirty="0"/>
          </a:p>
        </p:txBody>
      </p:sp>
      <p:sp>
        <p:nvSpPr>
          <p:cNvPr id="10" name="TextBox 9"/>
          <p:cNvSpPr txBox="1"/>
          <p:nvPr/>
        </p:nvSpPr>
        <p:spPr>
          <a:xfrm rot="16200000">
            <a:off x="1636748" y="4123261"/>
            <a:ext cx="6655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WT2S1 O</a:t>
            </a:r>
            <a:endParaRPr lang="en-US" sz="1000" dirty="0"/>
          </a:p>
        </p:txBody>
      </p:sp>
      <p:sp>
        <p:nvSpPr>
          <p:cNvPr id="11" name="TextBox 10"/>
          <p:cNvSpPr txBox="1"/>
          <p:nvPr/>
        </p:nvSpPr>
        <p:spPr>
          <a:xfrm rot="16200000">
            <a:off x="1771527" y="4705473"/>
            <a:ext cx="6655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WT1S2 O</a:t>
            </a:r>
            <a:endParaRPr lang="en-US" sz="1000" dirty="0"/>
          </a:p>
        </p:txBody>
      </p:sp>
      <p:sp>
        <p:nvSpPr>
          <p:cNvPr id="12" name="TextBox 11"/>
          <p:cNvSpPr txBox="1"/>
          <p:nvPr/>
        </p:nvSpPr>
        <p:spPr>
          <a:xfrm rot="16200000">
            <a:off x="2016169" y="4759369"/>
            <a:ext cx="59824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M2S3 O</a:t>
            </a:r>
            <a:endParaRPr lang="en-US" sz="1000" dirty="0"/>
          </a:p>
        </p:txBody>
      </p:sp>
      <p:sp>
        <p:nvSpPr>
          <p:cNvPr id="13" name="TextBox 12"/>
          <p:cNvSpPr txBox="1"/>
          <p:nvPr/>
        </p:nvSpPr>
        <p:spPr>
          <a:xfrm rot="16200000">
            <a:off x="2152527" y="4580461"/>
            <a:ext cx="6655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WT2S2 O</a:t>
            </a:r>
            <a:endParaRPr lang="en-US" sz="1000" dirty="0"/>
          </a:p>
        </p:txBody>
      </p:sp>
      <p:sp>
        <p:nvSpPr>
          <p:cNvPr id="14" name="TextBox 13"/>
          <p:cNvSpPr txBox="1"/>
          <p:nvPr/>
        </p:nvSpPr>
        <p:spPr>
          <a:xfrm rot="16200000">
            <a:off x="2338590" y="4558157"/>
            <a:ext cx="59824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M2S2 O</a:t>
            </a:r>
            <a:endParaRPr lang="en-US" sz="1000" dirty="0"/>
          </a:p>
        </p:txBody>
      </p:sp>
      <p:sp>
        <p:nvSpPr>
          <p:cNvPr id="15" name="TextBox 14"/>
          <p:cNvSpPr txBox="1"/>
          <p:nvPr/>
        </p:nvSpPr>
        <p:spPr>
          <a:xfrm rot="16200000">
            <a:off x="2503883" y="4668684"/>
            <a:ext cx="6896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WT2S1 M</a:t>
            </a:r>
            <a:endParaRPr lang="en-US" sz="1000" dirty="0"/>
          </a:p>
        </p:txBody>
      </p:sp>
      <p:sp>
        <p:nvSpPr>
          <p:cNvPr id="16" name="TextBox 15"/>
          <p:cNvSpPr txBox="1"/>
          <p:nvPr/>
        </p:nvSpPr>
        <p:spPr>
          <a:xfrm rot="16200000">
            <a:off x="2707568" y="4939821"/>
            <a:ext cx="62228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M2S3 M</a:t>
            </a:r>
            <a:endParaRPr lang="en-US" sz="1000" dirty="0"/>
          </a:p>
        </p:txBody>
      </p:sp>
      <p:sp>
        <p:nvSpPr>
          <p:cNvPr id="17" name="TextBox 16"/>
          <p:cNvSpPr txBox="1"/>
          <p:nvPr/>
        </p:nvSpPr>
        <p:spPr>
          <a:xfrm rot="16200000">
            <a:off x="2826305" y="4973484"/>
            <a:ext cx="6896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WT2S3 M</a:t>
            </a:r>
            <a:endParaRPr lang="en-US" sz="1000" dirty="0"/>
          </a:p>
        </p:txBody>
      </p:sp>
      <p:sp>
        <p:nvSpPr>
          <p:cNvPr id="18" name="TextBox 17"/>
          <p:cNvSpPr txBox="1"/>
          <p:nvPr/>
        </p:nvSpPr>
        <p:spPr>
          <a:xfrm rot="16200000">
            <a:off x="3037283" y="5049684"/>
            <a:ext cx="6896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WT2S2 M</a:t>
            </a:r>
            <a:endParaRPr lang="en-US" sz="1000" dirty="0"/>
          </a:p>
        </p:txBody>
      </p:sp>
      <p:sp>
        <p:nvSpPr>
          <p:cNvPr id="19" name="TextBox 18"/>
          <p:cNvSpPr txBox="1"/>
          <p:nvPr/>
        </p:nvSpPr>
        <p:spPr>
          <a:xfrm rot="16200000">
            <a:off x="3223346" y="5079534"/>
            <a:ext cx="62228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M2S1 M</a:t>
            </a:r>
            <a:endParaRPr lang="en-US" sz="1000" dirty="0"/>
          </a:p>
        </p:txBody>
      </p:sp>
      <p:sp>
        <p:nvSpPr>
          <p:cNvPr id="20" name="TextBox 19"/>
          <p:cNvSpPr txBox="1"/>
          <p:nvPr/>
        </p:nvSpPr>
        <p:spPr>
          <a:xfrm rot="16200000">
            <a:off x="3375746" y="4482621"/>
            <a:ext cx="62228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M1S2 M</a:t>
            </a:r>
            <a:endParaRPr lang="en-US" sz="1000" dirty="0"/>
          </a:p>
        </p:txBody>
      </p:sp>
      <p:sp>
        <p:nvSpPr>
          <p:cNvPr id="21" name="TextBox 20"/>
          <p:cNvSpPr txBox="1"/>
          <p:nvPr/>
        </p:nvSpPr>
        <p:spPr>
          <a:xfrm rot="16200000">
            <a:off x="3494483" y="5098496"/>
            <a:ext cx="6896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WT1S3 M</a:t>
            </a:r>
            <a:endParaRPr lang="en-US" sz="1000" dirty="0"/>
          </a:p>
        </p:txBody>
      </p:sp>
      <p:sp>
        <p:nvSpPr>
          <p:cNvPr id="22" name="TextBox 21"/>
          <p:cNvSpPr txBox="1"/>
          <p:nvPr/>
        </p:nvSpPr>
        <p:spPr>
          <a:xfrm rot="16200000">
            <a:off x="3646883" y="5049684"/>
            <a:ext cx="6896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WT1S1 M</a:t>
            </a:r>
            <a:endParaRPr lang="en-US" sz="1000" dirty="0"/>
          </a:p>
        </p:txBody>
      </p:sp>
      <p:sp>
        <p:nvSpPr>
          <p:cNvPr id="23" name="TextBox 22"/>
          <p:cNvSpPr txBox="1"/>
          <p:nvPr/>
        </p:nvSpPr>
        <p:spPr>
          <a:xfrm rot="16200000">
            <a:off x="3850568" y="5092221"/>
            <a:ext cx="62228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M1S3 M</a:t>
            </a:r>
            <a:endParaRPr lang="en-US" sz="1000" dirty="0"/>
          </a:p>
        </p:txBody>
      </p:sp>
      <p:sp>
        <p:nvSpPr>
          <p:cNvPr id="24" name="TextBox 23"/>
          <p:cNvSpPr txBox="1"/>
          <p:nvPr/>
        </p:nvSpPr>
        <p:spPr>
          <a:xfrm rot="16200000">
            <a:off x="4002968" y="4863621"/>
            <a:ext cx="62228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M2S2 M</a:t>
            </a:r>
            <a:endParaRPr lang="en-US" sz="1000" dirty="0"/>
          </a:p>
        </p:txBody>
      </p:sp>
      <p:sp>
        <p:nvSpPr>
          <p:cNvPr id="25" name="TextBox 24"/>
          <p:cNvSpPr txBox="1"/>
          <p:nvPr/>
        </p:nvSpPr>
        <p:spPr>
          <a:xfrm rot="16200000">
            <a:off x="4121705" y="5049684"/>
            <a:ext cx="6896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WT1S2 M</a:t>
            </a:r>
            <a:endParaRPr lang="en-US" sz="1000" dirty="0"/>
          </a:p>
        </p:txBody>
      </p:sp>
      <p:sp>
        <p:nvSpPr>
          <p:cNvPr id="26" name="TextBox 25"/>
          <p:cNvSpPr txBox="1"/>
          <p:nvPr/>
        </p:nvSpPr>
        <p:spPr>
          <a:xfrm rot="16200000">
            <a:off x="4366346" y="5092221"/>
            <a:ext cx="62228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M1S1 M</a:t>
            </a:r>
            <a:endParaRPr lang="en-US" sz="1000" dirty="0"/>
          </a:p>
        </p:txBody>
      </p:sp>
      <p:sp>
        <p:nvSpPr>
          <p:cNvPr id="27" name="TextBox 26"/>
          <p:cNvSpPr txBox="1"/>
          <p:nvPr/>
        </p:nvSpPr>
        <p:spPr>
          <a:xfrm rot="16200000">
            <a:off x="4586130" y="5070718"/>
            <a:ext cx="6399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WT1S2 S</a:t>
            </a:r>
            <a:endParaRPr lang="en-US" sz="1000" dirty="0"/>
          </a:p>
        </p:txBody>
      </p:sp>
      <p:sp>
        <p:nvSpPr>
          <p:cNvPr id="28" name="TextBox 27"/>
          <p:cNvSpPr txBox="1"/>
          <p:nvPr/>
        </p:nvSpPr>
        <p:spPr>
          <a:xfrm rot="16200000">
            <a:off x="4738530" y="5024838"/>
            <a:ext cx="6399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WT1S3 S</a:t>
            </a:r>
            <a:endParaRPr lang="en-US" sz="1000" dirty="0"/>
          </a:p>
        </p:txBody>
      </p:sp>
      <p:sp>
        <p:nvSpPr>
          <p:cNvPr id="29" name="TextBox 28"/>
          <p:cNvSpPr txBox="1"/>
          <p:nvPr/>
        </p:nvSpPr>
        <p:spPr>
          <a:xfrm rot="16200000">
            <a:off x="4924593" y="4457775"/>
            <a:ext cx="5725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M1S2 S</a:t>
            </a:r>
            <a:endParaRPr lang="en-US" sz="1000" dirty="0"/>
          </a:p>
        </p:txBody>
      </p:sp>
      <p:sp>
        <p:nvSpPr>
          <p:cNvPr id="30" name="TextBox 29"/>
          <p:cNvSpPr txBox="1"/>
          <p:nvPr/>
        </p:nvSpPr>
        <p:spPr>
          <a:xfrm rot="16200000">
            <a:off x="5076993" y="5067375"/>
            <a:ext cx="5725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M1S3 S</a:t>
            </a:r>
            <a:endParaRPr lang="en-US" sz="1000" dirty="0"/>
          </a:p>
        </p:txBody>
      </p:sp>
      <p:sp>
        <p:nvSpPr>
          <p:cNvPr id="31" name="TextBox 30"/>
          <p:cNvSpPr txBox="1"/>
          <p:nvPr/>
        </p:nvSpPr>
        <p:spPr>
          <a:xfrm rot="16200000">
            <a:off x="5229393" y="5067375"/>
            <a:ext cx="5725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M2S1 S</a:t>
            </a:r>
            <a:endParaRPr lang="en-US" sz="1000" dirty="0"/>
          </a:p>
        </p:txBody>
      </p:sp>
      <p:sp>
        <p:nvSpPr>
          <p:cNvPr id="32" name="TextBox 31"/>
          <p:cNvSpPr txBox="1"/>
          <p:nvPr/>
        </p:nvSpPr>
        <p:spPr>
          <a:xfrm rot="16200000">
            <a:off x="5348130" y="4491438"/>
            <a:ext cx="6399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WT2S3 S</a:t>
            </a:r>
            <a:endParaRPr lang="en-US" sz="1000" dirty="0"/>
          </a:p>
        </p:txBody>
      </p:sp>
      <p:sp>
        <p:nvSpPr>
          <p:cNvPr id="33" name="TextBox 32"/>
          <p:cNvSpPr txBox="1"/>
          <p:nvPr/>
        </p:nvSpPr>
        <p:spPr>
          <a:xfrm rot="16200000">
            <a:off x="5534193" y="4914975"/>
            <a:ext cx="5725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M1S1 S</a:t>
            </a:r>
            <a:endParaRPr lang="en-US" sz="1000" dirty="0"/>
          </a:p>
        </p:txBody>
      </p:sp>
      <p:sp>
        <p:nvSpPr>
          <p:cNvPr id="34" name="TextBox 33"/>
          <p:cNvSpPr txBox="1"/>
          <p:nvPr/>
        </p:nvSpPr>
        <p:spPr>
          <a:xfrm rot="16200000">
            <a:off x="5704214" y="4951981"/>
            <a:ext cx="5725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M2S3 S</a:t>
            </a:r>
            <a:endParaRPr lang="en-US" sz="1000" dirty="0"/>
          </a:p>
        </p:txBody>
      </p:sp>
      <p:sp>
        <p:nvSpPr>
          <p:cNvPr id="35" name="TextBox 34"/>
          <p:cNvSpPr txBox="1"/>
          <p:nvPr/>
        </p:nvSpPr>
        <p:spPr>
          <a:xfrm rot="16200000">
            <a:off x="5818143" y="5029647"/>
            <a:ext cx="64953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WT1S1 C</a:t>
            </a:r>
            <a:endParaRPr lang="en-US" sz="1000" dirty="0"/>
          </a:p>
        </p:txBody>
      </p:sp>
      <p:sp>
        <p:nvSpPr>
          <p:cNvPr id="36" name="TextBox 35"/>
          <p:cNvSpPr txBox="1"/>
          <p:nvPr/>
        </p:nvSpPr>
        <p:spPr>
          <a:xfrm rot="16200000">
            <a:off x="5975352" y="5101038"/>
            <a:ext cx="6399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WT2S2 S</a:t>
            </a:r>
            <a:endParaRPr lang="en-US" sz="1000" dirty="0"/>
          </a:p>
        </p:txBody>
      </p:sp>
      <p:sp>
        <p:nvSpPr>
          <p:cNvPr id="37" name="TextBox 36"/>
          <p:cNvSpPr txBox="1"/>
          <p:nvPr/>
        </p:nvSpPr>
        <p:spPr>
          <a:xfrm rot="16200000">
            <a:off x="6186330" y="5101038"/>
            <a:ext cx="6399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WT2S1 S</a:t>
            </a:r>
            <a:endParaRPr lang="en-US" sz="1000" dirty="0"/>
          </a:p>
        </p:txBody>
      </p:sp>
      <p:sp>
        <p:nvSpPr>
          <p:cNvPr id="38" name="TextBox 37"/>
          <p:cNvSpPr txBox="1"/>
          <p:nvPr/>
        </p:nvSpPr>
        <p:spPr>
          <a:xfrm rot="16200000">
            <a:off x="6372393" y="5067375"/>
            <a:ext cx="5725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M2S2 S</a:t>
            </a:r>
            <a:endParaRPr lang="en-US" sz="1000" dirty="0"/>
          </a:p>
        </p:txBody>
      </p:sp>
      <p:sp>
        <p:nvSpPr>
          <p:cNvPr id="39" name="TextBox 38"/>
          <p:cNvSpPr txBox="1"/>
          <p:nvPr/>
        </p:nvSpPr>
        <p:spPr>
          <a:xfrm rot="16200000">
            <a:off x="6537605" y="4538784"/>
            <a:ext cx="5822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M1S1 C</a:t>
            </a:r>
            <a:endParaRPr lang="en-US" sz="1000" dirty="0"/>
          </a:p>
        </p:txBody>
      </p:sp>
      <p:sp>
        <p:nvSpPr>
          <p:cNvPr id="40" name="TextBox 39"/>
          <p:cNvSpPr txBox="1"/>
          <p:nvPr/>
        </p:nvSpPr>
        <p:spPr>
          <a:xfrm rot="16200000">
            <a:off x="6690005" y="4538784"/>
            <a:ext cx="5822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M1S3 C</a:t>
            </a:r>
            <a:endParaRPr lang="en-US" sz="1000" dirty="0"/>
          </a:p>
        </p:txBody>
      </p:sp>
      <p:sp>
        <p:nvSpPr>
          <p:cNvPr id="41" name="TextBox 40"/>
          <p:cNvSpPr txBox="1"/>
          <p:nvPr/>
        </p:nvSpPr>
        <p:spPr>
          <a:xfrm rot="16200000">
            <a:off x="6813552" y="5024838"/>
            <a:ext cx="6399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WT1S1 S</a:t>
            </a:r>
            <a:endParaRPr lang="en-US" sz="1000" dirty="0"/>
          </a:p>
        </p:txBody>
      </p:sp>
      <p:sp>
        <p:nvSpPr>
          <p:cNvPr id="42" name="TextBox 41"/>
          <p:cNvSpPr txBox="1"/>
          <p:nvPr/>
        </p:nvSpPr>
        <p:spPr>
          <a:xfrm rot="16200000">
            <a:off x="7019721" y="5029647"/>
            <a:ext cx="64953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WT2S2 C</a:t>
            </a:r>
            <a:endParaRPr lang="en-US" sz="1000" dirty="0"/>
          </a:p>
        </p:txBody>
      </p:sp>
      <p:sp>
        <p:nvSpPr>
          <p:cNvPr id="43" name="TextBox 42"/>
          <p:cNvSpPr txBox="1"/>
          <p:nvPr/>
        </p:nvSpPr>
        <p:spPr>
          <a:xfrm rot="16200000">
            <a:off x="7172121" y="4837309"/>
            <a:ext cx="64953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WT2S1 C</a:t>
            </a:r>
            <a:endParaRPr lang="en-US" sz="1000" dirty="0"/>
          </a:p>
        </p:txBody>
      </p:sp>
      <p:sp>
        <p:nvSpPr>
          <p:cNvPr id="44" name="TextBox 43"/>
          <p:cNvSpPr txBox="1"/>
          <p:nvPr/>
        </p:nvSpPr>
        <p:spPr>
          <a:xfrm rot="16200000">
            <a:off x="7342143" y="5105847"/>
            <a:ext cx="64953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WT2S3 C</a:t>
            </a:r>
            <a:endParaRPr lang="en-US" sz="1000" dirty="0"/>
          </a:p>
        </p:txBody>
      </p:sp>
      <p:sp>
        <p:nvSpPr>
          <p:cNvPr id="45" name="TextBox 44"/>
          <p:cNvSpPr txBox="1"/>
          <p:nvPr/>
        </p:nvSpPr>
        <p:spPr>
          <a:xfrm rot="16200000">
            <a:off x="7586783" y="5120996"/>
            <a:ext cx="5822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M2S3 C</a:t>
            </a:r>
            <a:endParaRPr lang="en-US" sz="1000" dirty="0"/>
          </a:p>
        </p:txBody>
      </p:sp>
      <p:sp>
        <p:nvSpPr>
          <p:cNvPr id="46" name="TextBox 45"/>
          <p:cNvSpPr txBox="1"/>
          <p:nvPr/>
        </p:nvSpPr>
        <p:spPr>
          <a:xfrm rot="16200000">
            <a:off x="7646942" y="4877247"/>
            <a:ext cx="64953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WT1S3 C</a:t>
            </a:r>
            <a:endParaRPr lang="en-US" sz="1000" dirty="0"/>
          </a:p>
        </p:txBody>
      </p:sp>
      <p:sp>
        <p:nvSpPr>
          <p:cNvPr id="47" name="TextBox 46"/>
          <p:cNvSpPr txBox="1"/>
          <p:nvPr/>
        </p:nvSpPr>
        <p:spPr>
          <a:xfrm rot="16200000">
            <a:off x="7861116" y="5105846"/>
            <a:ext cx="6783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WT1S2  C</a:t>
            </a:r>
            <a:endParaRPr lang="en-US" sz="1000" dirty="0"/>
          </a:p>
        </p:txBody>
      </p:sp>
      <p:sp>
        <p:nvSpPr>
          <p:cNvPr id="48" name="TextBox 47"/>
          <p:cNvSpPr txBox="1"/>
          <p:nvPr/>
        </p:nvSpPr>
        <p:spPr>
          <a:xfrm rot="16200000">
            <a:off x="8029557" y="5148383"/>
            <a:ext cx="61106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M1S2  C</a:t>
            </a:r>
            <a:endParaRPr lang="en-US" sz="1000" dirty="0"/>
          </a:p>
        </p:txBody>
      </p:sp>
      <p:sp>
        <p:nvSpPr>
          <p:cNvPr id="49" name="TextBox 48"/>
          <p:cNvSpPr txBox="1"/>
          <p:nvPr/>
        </p:nvSpPr>
        <p:spPr>
          <a:xfrm rot="16200000">
            <a:off x="8214005" y="4843583"/>
            <a:ext cx="5822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M2S1 C</a:t>
            </a:r>
            <a:endParaRPr lang="en-US" sz="1000" dirty="0"/>
          </a:p>
        </p:txBody>
      </p:sp>
      <p:sp>
        <p:nvSpPr>
          <p:cNvPr id="50" name="TextBox 49"/>
          <p:cNvSpPr txBox="1"/>
          <p:nvPr/>
        </p:nvSpPr>
        <p:spPr>
          <a:xfrm rot="16200000">
            <a:off x="8424984" y="4843583"/>
            <a:ext cx="5822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M2S2 C</a:t>
            </a:r>
            <a:endParaRPr lang="en-US" sz="1000" dirty="0"/>
          </a:p>
        </p:txBody>
      </p:sp>
      <p:cxnSp>
        <p:nvCxnSpPr>
          <p:cNvPr id="51" name="Straight Connector 50"/>
          <p:cNvCxnSpPr/>
          <p:nvPr/>
        </p:nvCxnSpPr>
        <p:spPr>
          <a:xfrm rot="16200000" flipH="1">
            <a:off x="914401" y="3608789"/>
            <a:ext cx="3581400" cy="762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rot="16200000" flipH="1">
            <a:off x="2971800" y="3581401"/>
            <a:ext cx="3581400" cy="762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rot="16200000" flipH="1">
            <a:off x="4953000" y="3761188"/>
            <a:ext cx="3581400" cy="762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5791200" y="1170388"/>
            <a:ext cx="1459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NORMALIZED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609600" y="1752600"/>
            <a:ext cx="830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OUTER                                     MEDULLA                  SUBCAPSULE                CORTEX</a:t>
            </a:r>
            <a:endParaRPr lang="en-US" dirty="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 t="6230" r="4028" b="5305"/>
          <a:stretch>
            <a:fillRect/>
          </a:stretch>
        </p:blipFill>
        <p:spPr bwMode="auto">
          <a:xfrm>
            <a:off x="0" y="747539"/>
            <a:ext cx="9144000" cy="47388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TextBox 2"/>
          <p:cNvSpPr txBox="1"/>
          <p:nvPr/>
        </p:nvSpPr>
        <p:spPr>
          <a:xfrm rot="16200000">
            <a:off x="503768" y="4389968"/>
            <a:ext cx="7120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WT1S2 O</a:t>
            </a:r>
            <a:endParaRPr lang="en-US" sz="1100" dirty="0"/>
          </a:p>
        </p:txBody>
      </p:sp>
      <p:sp>
        <p:nvSpPr>
          <p:cNvPr id="4" name="TextBox 3"/>
          <p:cNvSpPr txBox="1"/>
          <p:nvPr/>
        </p:nvSpPr>
        <p:spPr>
          <a:xfrm rot="16200000">
            <a:off x="726047" y="4366667"/>
            <a:ext cx="63831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M1S2 O</a:t>
            </a:r>
            <a:endParaRPr lang="en-US" sz="1100" dirty="0"/>
          </a:p>
        </p:txBody>
      </p:sp>
      <p:sp>
        <p:nvSpPr>
          <p:cNvPr id="5" name="TextBox 4"/>
          <p:cNvSpPr txBox="1"/>
          <p:nvPr/>
        </p:nvSpPr>
        <p:spPr>
          <a:xfrm rot="16200000">
            <a:off x="816607" y="4517395"/>
            <a:ext cx="7619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M2S1  O</a:t>
            </a:r>
            <a:endParaRPr lang="en-US" sz="1100" dirty="0"/>
          </a:p>
        </p:txBody>
      </p:sp>
      <p:sp>
        <p:nvSpPr>
          <p:cNvPr id="6" name="TextBox 5"/>
          <p:cNvSpPr txBox="1"/>
          <p:nvPr/>
        </p:nvSpPr>
        <p:spPr>
          <a:xfrm rot="16200000">
            <a:off x="1074037" y="4503037"/>
            <a:ext cx="63831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M2S2 O</a:t>
            </a:r>
            <a:endParaRPr lang="en-US" sz="1100" dirty="0"/>
          </a:p>
        </p:txBody>
      </p:sp>
      <p:sp>
        <p:nvSpPr>
          <p:cNvPr id="7" name="TextBox 6"/>
          <p:cNvSpPr txBox="1"/>
          <p:nvPr/>
        </p:nvSpPr>
        <p:spPr>
          <a:xfrm rot="16200000">
            <a:off x="2060779" y="4466168"/>
            <a:ext cx="7120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WT2S2 O</a:t>
            </a:r>
            <a:endParaRPr lang="en-US" sz="1100" dirty="0"/>
          </a:p>
        </p:txBody>
      </p:sp>
      <p:sp>
        <p:nvSpPr>
          <p:cNvPr id="8" name="TextBox 7"/>
          <p:cNvSpPr txBox="1"/>
          <p:nvPr/>
        </p:nvSpPr>
        <p:spPr>
          <a:xfrm rot="16200000">
            <a:off x="1226437" y="4350637"/>
            <a:ext cx="63831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M1S1 O</a:t>
            </a:r>
            <a:endParaRPr lang="en-US" sz="1100" dirty="0"/>
          </a:p>
        </p:txBody>
      </p:sp>
      <p:sp>
        <p:nvSpPr>
          <p:cNvPr id="9" name="TextBox 8"/>
          <p:cNvSpPr txBox="1"/>
          <p:nvPr/>
        </p:nvSpPr>
        <p:spPr>
          <a:xfrm rot="16200000">
            <a:off x="1341968" y="4618568"/>
            <a:ext cx="7120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WT2S1 O</a:t>
            </a:r>
            <a:endParaRPr lang="en-US" sz="1100" dirty="0"/>
          </a:p>
        </p:txBody>
      </p:sp>
      <p:sp>
        <p:nvSpPr>
          <p:cNvPr id="10" name="TextBox 9"/>
          <p:cNvSpPr txBox="1"/>
          <p:nvPr/>
        </p:nvSpPr>
        <p:spPr>
          <a:xfrm rot="16200000">
            <a:off x="1527378" y="4568622"/>
            <a:ext cx="7120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WT2S3 O</a:t>
            </a:r>
            <a:endParaRPr lang="en-US" sz="1100" dirty="0"/>
          </a:p>
        </p:txBody>
      </p:sp>
      <p:sp>
        <p:nvSpPr>
          <p:cNvPr id="11" name="TextBox 10"/>
          <p:cNvSpPr txBox="1"/>
          <p:nvPr/>
        </p:nvSpPr>
        <p:spPr>
          <a:xfrm rot="16200000">
            <a:off x="1722968" y="4542368"/>
            <a:ext cx="7120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WT1S1 O</a:t>
            </a:r>
            <a:endParaRPr lang="en-US" sz="1100" dirty="0"/>
          </a:p>
        </p:txBody>
      </p:sp>
      <p:sp>
        <p:nvSpPr>
          <p:cNvPr id="12" name="TextBox 11"/>
          <p:cNvSpPr txBox="1"/>
          <p:nvPr/>
        </p:nvSpPr>
        <p:spPr>
          <a:xfrm rot="16200000">
            <a:off x="1875368" y="4542368"/>
            <a:ext cx="7120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WT1S3 O</a:t>
            </a:r>
            <a:endParaRPr lang="en-US" sz="1100" dirty="0"/>
          </a:p>
        </p:txBody>
      </p:sp>
      <p:sp>
        <p:nvSpPr>
          <p:cNvPr id="13" name="TextBox 12"/>
          <p:cNvSpPr txBox="1"/>
          <p:nvPr/>
        </p:nvSpPr>
        <p:spPr>
          <a:xfrm rot="16200000">
            <a:off x="2250047" y="4379353"/>
            <a:ext cx="63831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M1S3 O</a:t>
            </a:r>
            <a:endParaRPr lang="en-US" sz="1100" dirty="0"/>
          </a:p>
        </p:txBody>
      </p:sp>
      <p:sp>
        <p:nvSpPr>
          <p:cNvPr id="14" name="TextBox 13"/>
          <p:cNvSpPr txBox="1"/>
          <p:nvPr/>
        </p:nvSpPr>
        <p:spPr>
          <a:xfrm rot="16200000">
            <a:off x="2470482" y="4430707"/>
            <a:ext cx="5886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M1S1C</a:t>
            </a:r>
            <a:endParaRPr lang="en-US" sz="1100" dirty="0"/>
          </a:p>
        </p:txBody>
      </p:sp>
      <p:sp>
        <p:nvSpPr>
          <p:cNvPr id="15" name="TextBox 14"/>
          <p:cNvSpPr txBox="1"/>
          <p:nvPr/>
        </p:nvSpPr>
        <p:spPr>
          <a:xfrm rot="16200000">
            <a:off x="2606852" y="4446737"/>
            <a:ext cx="62068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M1S3 C</a:t>
            </a:r>
            <a:endParaRPr lang="en-US" sz="1100" dirty="0"/>
          </a:p>
        </p:txBody>
      </p:sp>
      <p:sp>
        <p:nvSpPr>
          <p:cNvPr id="16" name="TextBox 15"/>
          <p:cNvSpPr txBox="1"/>
          <p:nvPr/>
        </p:nvSpPr>
        <p:spPr>
          <a:xfrm rot="16200000">
            <a:off x="2700743" y="4352846"/>
            <a:ext cx="7377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M1S2 M1</a:t>
            </a:r>
            <a:endParaRPr lang="en-US" sz="1100" dirty="0"/>
          </a:p>
        </p:txBody>
      </p:sp>
      <p:sp>
        <p:nvSpPr>
          <p:cNvPr id="17" name="TextBox 16"/>
          <p:cNvSpPr txBox="1"/>
          <p:nvPr/>
        </p:nvSpPr>
        <p:spPr>
          <a:xfrm rot="16200000">
            <a:off x="2911653" y="4294337"/>
            <a:ext cx="62068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M2S1 C</a:t>
            </a:r>
            <a:endParaRPr lang="en-US" sz="1100" dirty="0"/>
          </a:p>
        </p:txBody>
      </p:sp>
      <p:sp>
        <p:nvSpPr>
          <p:cNvPr id="18" name="TextBox 17"/>
          <p:cNvSpPr txBox="1"/>
          <p:nvPr/>
        </p:nvSpPr>
        <p:spPr>
          <a:xfrm rot="16200000">
            <a:off x="3060195" y="4474984"/>
            <a:ext cx="6944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WT1S1 C</a:t>
            </a:r>
            <a:endParaRPr lang="en-US" sz="1100" dirty="0"/>
          </a:p>
        </p:txBody>
      </p:sp>
      <p:sp>
        <p:nvSpPr>
          <p:cNvPr id="19" name="TextBox 18"/>
          <p:cNvSpPr txBox="1"/>
          <p:nvPr/>
        </p:nvSpPr>
        <p:spPr>
          <a:xfrm rot="16200000">
            <a:off x="3255786" y="4483606"/>
            <a:ext cx="6944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WT2S2 C</a:t>
            </a:r>
            <a:endParaRPr lang="en-US" sz="1100" dirty="0"/>
          </a:p>
        </p:txBody>
      </p:sp>
      <p:sp>
        <p:nvSpPr>
          <p:cNvPr id="20" name="TextBox 19"/>
          <p:cNvSpPr txBox="1"/>
          <p:nvPr/>
        </p:nvSpPr>
        <p:spPr>
          <a:xfrm rot="16200000">
            <a:off x="3408186" y="4596046"/>
            <a:ext cx="6944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WT1S2 C</a:t>
            </a:r>
            <a:endParaRPr lang="en-US" sz="1100" dirty="0"/>
          </a:p>
        </p:txBody>
      </p:sp>
      <p:sp>
        <p:nvSpPr>
          <p:cNvPr id="21" name="TextBox 20"/>
          <p:cNvSpPr txBox="1"/>
          <p:nvPr/>
        </p:nvSpPr>
        <p:spPr>
          <a:xfrm rot="16200000">
            <a:off x="3593596" y="4779784"/>
            <a:ext cx="6944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WT1S3 C</a:t>
            </a:r>
            <a:endParaRPr lang="en-US" sz="1100" dirty="0"/>
          </a:p>
        </p:txBody>
      </p:sp>
      <p:sp>
        <p:nvSpPr>
          <p:cNvPr id="22" name="TextBox 21"/>
          <p:cNvSpPr txBox="1"/>
          <p:nvPr/>
        </p:nvSpPr>
        <p:spPr>
          <a:xfrm rot="16200000">
            <a:off x="3789186" y="4703584"/>
            <a:ext cx="6944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WT2S1 C</a:t>
            </a:r>
            <a:endParaRPr lang="en-US" sz="1100" dirty="0"/>
          </a:p>
        </p:txBody>
      </p:sp>
      <p:sp>
        <p:nvSpPr>
          <p:cNvPr id="23" name="TextBox 22"/>
          <p:cNvSpPr txBox="1"/>
          <p:nvPr/>
        </p:nvSpPr>
        <p:spPr>
          <a:xfrm rot="16200000">
            <a:off x="4163864" y="4514945"/>
            <a:ext cx="62068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M2S2 C</a:t>
            </a:r>
            <a:endParaRPr lang="en-US" sz="1100" dirty="0"/>
          </a:p>
        </p:txBody>
      </p:sp>
      <p:sp>
        <p:nvSpPr>
          <p:cNvPr id="24" name="TextBox 23"/>
          <p:cNvSpPr txBox="1"/>
          <p:nvPr/>
        </p:nvSpPr>
        <p:spPr>
          <a:xfrm rot="16200000">
            <a:off x="4316264" y="3453045"/>
            <a:ext cx="62068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M1S2 C</a:t>
            </a:r>
            <a:endParaRPr lang="en-US" sz="1100" dirty="0"/>
          </a:p>
        </p:txBody>
      </p:sp>
      <p:sp>
        <p:nvSpPr>
          <p:cNvPr id="25" name="TextBox 24"/>
          <p:cNvSpPr txBox="1"/>
          <p:nvPr/>
        </p:nvSpPr>
        <p:spPr>
          <a:xfrm rot="16200000">
            <a:off x="3974596" y="4443646"/>
            <a:ext cx="6944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WT2S3 C</a:t>
            </a:r>
            <a:endParaRPr lang="en-US" sz="1100" dirty="0"/>
          </a:p>
        </p:txBody>
      </p:sp>
      <p:sp>
        <p:nvSpPr>
          <p:cNvPr id="26" name="TextBox 25"/>
          <p:cNvSpPr txBox="1"/>
          <p:nvPr/>
        </p:nvSpPr>
        <p:spPr>
          <a:xfrm rot="16200000">
            <a:off x="5629354" y="4672246"/>
            <a:ext cx="7377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M2S3 M1</a:t>
            </a:r>
            <a:endParaRPr lang="en-US" sz="1100" dirty="0"/>
          </a:p>
        </p:txBody>
      </p:sp>
      <p:sp>
        <p:nvSpPr>
          <p:cNvPr id="27" name="TextBox 26"/>
          <p:cNvSpPr txBox="1"/>
          <p:nvPr/>
        </p:nvSpPr>
        <p:spPr>
          <a:xfrm rot="16200000">
            <a:off x="5443944" y="4667345"/>
            <a:ext cx="7377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M2S1 M1</a:t>
            </a:r>
            <a:endParaRPr lang="en-US" sz="1100" dirty="0"/>
          </a:p>
        </p:txBody>
      </p:sp>
      <p:sp>
        <p:nvSpPr>
          <p:cNvPr id="28" name="TextBox 27"/>
          <p:cNvSpPr txBox="1"/>
          <p:nvPr/>
        </p:nvSpPr>
        <p:spPr>
          <a:xfrm rot="16200000">
            <a:off x="5254676" y="4291246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WT2S2 M1</a:t>
            </a:r>
            <a:endParaRPr lang="en-US" sz="1100" dirty="0"/>
          </a:p>
        </p:txBody>
      </p:sp>
      <p:sp>
        <p:nvSpPr>
          <p:cNvPr id="29" name="TextBox 28"/>
          <p:cNvSpPr txBox="1"/>
          <p:nvPr/>
        </p:nvSpPr>
        <p:spPr>
          <a:xfrm rot="16200000">
            <a:off x="5095955" y="4377144"/>
            <a:ext cx="7377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M1S1 M1</a:t>
            </a:r>
            <a:endParaRPr lang="en-US" sz="1100" dirty="0"/>
          </a:p>
        </p:txBody>
      </p:sp>
      <p:sp>
        <p:nvSpPr>
          <p:cNvPr id="30" name="TextBox 29"/>
          <p:cNvSpPr txBox="1"/>
          <p:nvPr/>
        </p:nvSpPr>
        <p:spPr>
          <a:xfrm rot="16200000">
            <a:off x="4906686" y="4514945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WT2S3 M1</a:t>
            </a:r>
            <a:endParaRPr lang="en-US" sz="1100" dirty="0"/>
          </a:p>
        </p:txBody>
      </p:sp>
      <p:sp>
        <p:nvSpPr>
          <p:cNvPr id="31" name="TextBox 30"/>
          <p:cNvSpPr txBox="1"/>
          <p:nvPr/>
        </p:nvSpPr>
        <p:spPr>
          <a:xfrm rot="16200000">
            <a:off x="4721276" y="3959274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WT2S1 M1</a:t>
            </a:r>
            <a:endParaRPr lang="en-US" sz="1100" dirty="0"/>
          </a:p>
        </p:txBody>
      </p:sp>
      <p:sp>
        <p:nvSpPr>
          <p:cNvPr id="32" name="TextBox 31"/>
          <p:cNvSpPr txBox="1"/>
          <p:nvPr/>
        </p:nvSpPr>
        <p:spPr>
          <a:xfrm rot="16200000">
            <a:off x="4664254" y="3829145"/>
            <a:ext cx="62068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M2S3 C</a:t>
            </a:r>
            <a:endParaRPr lang="en-US" sz="1100" dirty="0"/>
          </a:p>
        </p:txBody>
      </p:sp>
      <p:sp>
        <p:nvSpPr>
          <p:cNvPr id="33" name="TextBox 32"/>
          <p:cNvSpPr txBox="1"/>
          <p:nvPr/>
        </p:nvSpPr>
        <p:spPr>
          <a:xfrm rot="16200000">
            <a:off x="4503037" y="3829145"/>
            <a:ext cx="63831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M2S3 O</a:t>
            </a:r>
            <a:endParaRPr lang="en-US" sz="1100" dirty="0"/>
          </a:p>
        </p:txBody>
      </p:sp>
      <p:sp>
        <p:nvSpPr>
          <p:cNvPr id="34" name="TextBox 33"/>
          <p:cNvSpPr txBox="1"/>
          <p:nvPr/>
        </p:nvSpPr>
        <p:spPr>
          <a:xfrm rot="16200000">
            <a:off x="6278286" y="4645074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WT1S2 M1</a:t>
            </a:r>
            <a:endParaRPr lang="en-US" sz="1100" dirty="0"/>
          </a:p>
        </p:txBody>
      </p:sp>
      <p:sp>
        <p:nvSpPr>
          <p:cNvPr id="35" name="TextBox 34"/>
          <p:cNvSpPr txBox="1"/>
          <p:nvPr/>
        </p:nvSpPr>
        <p:spPr>
          <a:xfrm rot="16200000">
            <a:off x="6125885" y="4721274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WT1S3 M1</a:t>
            </a:r>
            <a:endParaRPr lang="en-US" sz="1100" dirty="0"/>
          </a:p>
        </p:txBody>
      </p:sp>
      <p:sp>
        <p:nvSpPr>
          <p:cNvPr id="36" name="TextBox 35"/>
          <p:cNvSpPr txBox="1"/>
          <p:nvPr/>
        </p:nvSpPr>
        <p:spPr>
          <a:xfrm rot="16200000">
            <a:off x="5940476" y="4672246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WT1S1 M1</a:t>
            </a:r>
            <a:endParaRPr lang="en-US" sz="1100" dirty="0"/>
          </a:p>
        </p:txBody>
      </p:sp>
      <p:sp>
        <p:nvSpPr>
          <p:cNvPr id="37" name="TextBox 36"/>
          <p:cNvSpPr txBox="1"/>
          <p:nvPr/>
        </p:nvSpPr>
        <p:spPr>
          <a:xfrm rot="16200000">
            <a:off x="5824945" y="4286345"/>
            <a:ext cx="7377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M1S3 M1</a:t>
            </a:r>
            <a:endParaRPr lang="en-US" sz="1100" dirty="0"/>
          </a:p>
        </p:txBody>
      </p:sp>
      <p:sp>
        <p:nvSpPr>
          <p:cNvPr id="38" name="TextBox 37"/>
          <p:cNvSpPr txBox="1"/>
          <p:nvPr/>
        </p:nvSpPr>
        <p:spPr>
          <a:xfrm rot="16200000">
            <a:off x="6510744" y="4681944"/>
            <a:ext cx="7377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M2S2 M1</a:t>
            </a:r>
            <a:endParaRPr lang="en-US" sz="1100" dirty="0"/>
          </a:p>
        </p:txBody>
      </p:sp>
      <p:sp>
        <p:nvSpPr>
          <p:cNvPr id="39" name="TextBox 38"/>
          <p:cNvSpPr txBox="1"/>
          <p:nvPr/>
        </p:nvSpPr>
        <p:spPr>
          <a:xfrm rot="16200000">
            <a:off x="6663145" y="4062646"/>
            <a:ext cx="7377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M1S2 M2</a:t>
            </a:r>
            <a:endParaRPr lang="en-US" sz="1100" dirty="0"/>
          </a:p>
        </p:txBody>
      </p:sp>
      <p:sp>
        <p:nvSpPr>
          <p:cNvPr id="40" name="TextBox 39"/>
          <p:cNvSpPr txBox="1"/>
          <p:nvPr/>
        </p:nvSpPr>
        <p:spPr>
          <a:xfrm rot="16200000">
            <a:off x="6778676" y="4645074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WT1S2 M2</a:t>
            </a:r>
            <a:endParaRPr lang="en-US" sz="1100" dirty="0"/>
          </a:p>
        </p:txBody>
      </p:sp>
      <p:sp>
        <p:nvSpPr>
          <p:cNvPr id="41" name="TextBox 40"/>
          <p:cNvSpPr txBox="1"/>
          <p:nvPr/>
        </p:nvSpPr>
        <p:spPr>
          <a:xfrm rot="16200000">
            <a:off x="6964086" y="4694768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WT2S1 M2</a:t>
            </a:r>
            <a:endParaRPr lang="en-US" sz="1100" dirty="0"/>
          </a:p>
        </p:txBody>
      </p:sp>
      <p:sp>
        <p:nvSpPr>
          <p:cNvPr id="42" name="TextBox 41"/>
          <p:cNvSpPr txBox="1"/>
          <p:nvPr/>
        </p:nvSpPr>
        <p:spPr>
          <a:xfrm rot="16200000">
            <a:off x="7159676" y="4694768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WT1S3 M2</a:t>
            </a:r>
            <a:endParaRPr lang="en-US" sz="1100" dirty="0"/>
          </a:p>
        </p:txBody>
      </p:sp>
      <p:sp>
        <p:nvSpPr>
          <p:cNvPr id="43" name="TextBox 42"/>
          <p:cNvSpPr txBox="1"/>
          <p:nvPr/>
        </p:nvSpPr>
        <p:spPr>
          <a:xfrm rot="16200000">
            <a:off x="7348944" y="4743545"/>
            <a:ext cx="7377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M1S3 M2</a:t>
            </a:r>
            <a:endParaRPr lang="en-US" sz="1100" dirty="0"/>
          </a:p>
        </p:txBody>
      </p:sp>
      <p:sp>
        <p:nvSpPr>
          <p:cNvPr id="44" name="TextBox 43"/>
          <p:cNvSpPr txBox="1"/>
          <p:nvPr/>
        </p:nvSpPr>
        <p:spPr>
          <a:xfrm rot="16200000">
            <a:off x="7497486" y="4819745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WT1S1 M2</a:t>
            </a:r>
            <a:endParaRPr lang="en-US" sz="1100" dirty="0"/>
          </a:p>
        </p:txBody>
      </p:sp>
      <p:sp>
        <p:nvSpPr>
          <p:cNvPr id="45" name="TextBox 44"/>
          <p:cNvSpPr txBox="1"/>
          <p:nvPr/>
        </p:nvSpPr>
        <p:spPr>
          <a:xfrm rot="16200000">
            <a:off x="7649886" y="4819745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WT2S2 M2</a:t>
            </a:r>
            <a:endParaRPr lang="en-US" sz="1100" dirty="0"/>
          </a:p>
        </p:txBody>
      </p:sp>
      <p:sp>
        <p:nvSpPr>
          <p:cNvPr id="46" name="TextBox 45"/>
          <p:cNvSpPr txBox="1"/>
          <p:nvPr/>
        </p:nvSpPr>
        <p:spPr>
          <a:xfrm rot="16200000">
            <a:off x="7845476" y="4743545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WT2S3 M2</a:t>
            </a:r>
            <a:endParaRPr lang="en-US" sz="1100" dirty="0"/>
          </a:p>
        </p:txBody>
      </p:sp>
      <p:sp>
        <p:nvSpPr>
          <p:cNvPr id="47" name="TextBox 46"/>
          <p:cNvSpPr txBox="1"/>
          <p:nvPr/>
        </p:nvSpPr>
        <p:spPr>
          <a:xfrm rot="16200000">
            <a:off x="8187145" y="4694768"/>
            <a:ext cx="7377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M2S2 M2</a:t>
            </a:r>
            <a:endParaRPr lang="en-US" sz="1100" dirty="0"/>
          </a:p>
        </p:txBody>
      </p:sp>
      <p:sp>
        <p:nvSpPr>
          <p:cNvPr id="48" name="TextBox 47"/>
          <p:cNvSpPr txBox="1"/>
          <p:nvPr/>
        </p:nvSpPr>
        <p:spPr>
          <a:xfrm rot="16200000">
            <a:off x="8034744" y="4743545"/>
            <a:ext cx="7377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M1S1 M2</a:t>
            </a:r>
            <a:endParaRPr lang="en-US" sz="1100" dirty="0"/>
          </a:p>
        </p:txBody>
      </p:sp>
      <p:sp>
        <p:nvSpPr>
          <p:cNvPr id="49" name="TextBox 48"/>
          <p:cNvSpPr txBox="1"/>
          <p:nvPr/>
        </p:nvSpPr>
        <p:spPr>
          <a:xfrm rot="16200000">
            <a:off x="8339544" y="4657646"/>
            <a:ext cx="7377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M2S1 M2</a:t>
            </a:r>
            <a:endParaRPr lang="en-US" sz="1100" dirty="0"/>
          </a:p>
        </p:txBody>
      </p:sp>
      <p:sp>
        <p:nvSpPr>
          <p:cNvPr id="50" name="TextBox 49"/>
          <p:cNvSpPr txBox="1"/>
          <p:nvPr/>
        </p:nvSpPr>
        <p:spPr>
          <a:xfrm rot="16200000">
            <a:off x="8491945" y="4694768"/>
            <a:ext cx="7377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M2S3 M2</a:t>
            </a:r>
            <a:endParaRPr lang="en-US" sz="1100" dirty="0"/>
          </a:p>
        </p:txBody>
      </p:sp>
      <p:cxnSp>
        <p:nvCxnSpPr>
          <p:cNvPr id="52" name="Straight Connector 51"/>
          <p:cNvCxnSpPr/>
          <p:nvPr/>
        </p:nvCxnSpPr>
        <p:spPr>
          <a:xfrm rot="16200000" flipH="1">
            <a:off x="838201" y="3657601"/>
            <a:ext cx="3581400" cy="762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rot="16200000" flipH="1">
            <a:off x="3276600" y="3733800"/>
            <a:ext cx="3581400" cy="762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rot="16200000" flipH="1">
            <a:off x="5181600" y="3810000"/>
            <a:ext cx="3581400" cy="762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914400" y="914400"/>
            <a:ext cx="7914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OUTER                          CORTEX                               MEDULLA1                     MEDULLA2 </a:t>
            </a:r>
            <a:endParaRPr lang="en-US" dirty="0"/>
          </a:p>
        </p:txBody>
      </p:sp>
      <p:sp>
        <p:nvSpPr>
          <p:cNvPr id="56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Bray Curtis Dissimilarity Index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grpSp>
        <p:nvGrpSpPr>
          <p:cNvPr id="2" name="Group 64"/>
          <p:cNvGrpSpPr/>
          <p:nvPr/>
        </p:nvGrpSpPr>
        <p:grpSpPr>
          <a:xfrm>
            <a:off x="7010400" y="1175028"/>
            <a:ext cx="2286000" cy="1415772"/>
            <a:chOff x="7010400" y="1175028"/>
            <a:chExt cx="2286000" cy="1415772"/>
          </a:xfrm>
        </p:grpSpPr>
        <p:grpSp>
          <p:nvGrpSpPr>
            <p:cNvPr id="51" name="Group 57"/>
            <p:cNvGrpSpPr/>
            <p:nvPr/>
          </p:nvGrpSpPr>
          <p:grpSpPr>
            <a:xfrm>
              <a:off x="7010400" y="1175028"/>
              <a:ext cx="2286000" cy="1415772"/>
              <a:chOff x="6858000" y="2057400"/>
              <a:chExt cx="2286000" cy="1415772"/>
            </a:xfrm>
          </p:grpSpPr>
          <p:sp>
            <p:nvSpPr>
              <p:cNvPr id="59" name="TextBox 58"/>
              <p:cNvSpPr txBox="1"/>
              <p:nvPr/>
            </p:nvSpPr>
            <p:spPr>
              <a:xfrm>
                <a:off x="6858000" y="2057400"/>
                <a:ext cx="2286000" cy="14157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 smtClean="0"/>
                  <a:t>     Key</a:t>
                </a:r>
              </a:p>
              <a:p>
                <a:r>
                  <a:rPr lang="en-US" sz="1400" b="1" dirty="0" smtClean="0"/>
                  <a:t>WT1=           Mutant1=</a:t>
                </a:r>
              </a:p>
              <a:p>
                <a:endParaRPr lang="en-US" sz="1400" b="1" dirty="0" smtClean="0"/>
              </a:p>
              <a:p>
                <a:r>
                  <a:rPr lang="en-US" sz="1400" b="1" dirty="0" smtClean="0"/>
                  <a:t>WT2=           Mutant2=</a:t>
                </a:r>
              </a:p>
              <a:p>
                <a:endParaRPr lang="en-US" sz="1400" dirty="0" smtClean="0"/>
              </a:p>
              <a:p>
                <a:endParaRPr lang="en-US" sz="1400" dirty="0"/>
              </a:p>
            </p:txBody>
          </p:sp>
          <p:sp>
            <p:nvSpPr>
              <p:cNvPr id="60" name="Isosceles Triangle 59"/>
              <p:cNvSpPr/>
              <p:nvPr/>
            </p:nvSpPr>
            <p:spPr>
              <a:xfrm>
                <a:off x="7467600" y="2362200"/>
                <a:ext cx="228600" cy="228600"/>
              </a:xfrm>
              <a:prstGeom prst="triangl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7467600" y="2743200"/>
                <a:ext cx="228600" cy="2286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2" name="Oval 61"/>
            <p:cNvSpPr/>
            <p:nvPr/>
          </p:nvSpPr>
          <p:spPr>
            <a:xfrm>
              <a:off x="8763000" y="1447800"/>
              <a:ext cx="304800" cy="3048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5-Point Star 62"/>
            <p:cNvSpPr/>
            <p:nvPr/>
          </p:nvSpPr>
          <p:spPr>
            <a:xfrm>
              <a:off x="8763000" y="1828800"/>
              <a:ext cx="304800" cy="304800"/>
            </a:xfrm>
            <a:prstGeom prst="star5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8" name="Isosceles Triangle 67"/>
          <p:cNvSpPr/>
          <p:nvPr/>
        </p:nvSpPr>
        <p:spPr>
          <a:xfrm>
            <a:off x="762000" y="4038600"/>
            <a:ext cx="228600" cy="228600"/>
          </a:xfrm>
          <a:prstGeom prst="triangl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28600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 smtClean="0">
                <a:solidFill>
                  <a:schemeClr val="bg1"/>
                </a:solidFill>
              </a:rPr>
              <a:t>Connected Component Labeling-Mutant1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54</a:t>
            </a:fld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 l="8785" t="21833" r="66032" b="18750"/>
          <a:stretch>
            <a:fillRect/>
          </a:stretch>
        </p:blipFill>
        <p:spPr bwMode="auto">
          <a:xfrm>
            <a:off x="5334000" y="838200"/>
            <a:ext cx="2162034" cy="5794248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</p:spPr>
      </p:pic>
      <p:pic>
        <p:nvPicPr>
          <p:cNvPr id="9" name="Picture 8"/>
          <p:cNvPicPr/>
          <p:nvPr/>
        </p:nvPicPr>
        <p:blipFill>
          <a:blip r:embed="rId4"/>
          <a:srcRect l="1825" t="8221" r="5325" b="59236"/>
          <a:stretch>
            <a:fillRect/>
          </a:stretch>
        </p:blipFill>
        <p:spPr bwMode="auto">
          <a:xfrm rot="16200000">
            <a:off x="-838201" y="2590800"/>
            <a:ext cx="57912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/>
          <a:srcRect l="9371" t="21875" r="64641" b="15625"/>
          <a:stretch>
            <a:fillRect/>
          </a:stretch>
        </p:blipFill>
        <p:spPr bwMode="auto">
          <a:xfrm>
            <a:off x="3235498" y="838199"/>
            <a:ext cx="2100884" cy="5791201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286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Connected Component Labeling-WT1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55</a:t>
            </a:fld>
            <a:endParaRPr lang="en-US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 l="12137" t="21887" r="67038" b="19186"/>
          <a:stretch>
            <a:fillRect/>
          </a:stretch>
        </p:blipFill>
        <p:spPr bwMode="auto">
          <a:xfrm>
            <a:off x="3276600" y="990600"/>
            <a:ext cx="2452996" cy="5562600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/>
          <a:srcRect l="13470" t="22917" r="68155" b="18750"/>
          <a:stretch>
            <a:fillRect/>
          </a:stretch>
        </p:blipFill>
        <p:spPr bwMode="auto">
          <a:xfrm>
            <a:off x="5791200" y="973931"/>
            <a:ext cx="2209800" cy="5579269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</p:spPr>
      </p:pic>
      <p:pic>
        <p:nvPicPr>
          <p:cNvPr id="7" name="Picture 6"/>
          <p:cNvPicPr/>
          <p:nvPr/>
        </p:nvPicPr>
        <p:blipFill>
          <a:blip r:embed="rId5"/>
          <a:srcRect l="2183" t="6051" r="9480" b="61783"/>
          <a:stretch>
            <a:fillRect/>
          </a:stretch>
        </p:blipFill>
        <p:spPr bwMode="auto">
          <a:xfrm rot="16200000">
            <a:off x="-784836" y="2537436"/>
            <a:ext cx="5638800" cy="23927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 descr="Rplotmuant.png"/>
          <p:cNvPicPr>
            <a:picLocks noGrp="1" noChangeAspect="1"/>
          </p:cNvPicPr>
          <p:nvPr>
            <p:ph idx="1"/>
          </p:nvPr>
        </p:nvPicPr>
        <p:blipFill>
          <a:blip r:embed="rId2"/>
          <a:srcRect l="10577" t="13469" r="62979" b="17503"/>
          <a:stretch>
            <a:fillRect/>
          </a:stretch>
        </p:blipFill>
        <p:spPr>
          <a:xfrm>
            <a:off x="3505200" y="0"/>
            <a:ext cx="2453268" cy="5029200"/>
          </a:xfrm>
          <a:ln>
            <a:solidFill>
              <a:schemeClr val="bg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56</a:t>
            </a:fld>
            <a:endParaRPr lang="en-US"/>
          </a:p>
        </p:txBody>
      </p:sp>
      <p:pic>
        <p:nvPicPr>
          <p:cNvPr id="1027" name="Picture 3" descr="E:\Rplot02M1.png"/>
          <p:cNvPicPr>
            <a:picLocks noChangeAspect="1" noChangeArrowheads="1"/>
          </p:cNvPicPr>
          <p:nvPr/>
        </p:nvPicPr>
        <p:blipFill>
          <a:blip r:embed="rId3"/>
          <a:srcRect l="8418" t="15468" r="62655" b="14316"/>
          <a:stretch>
            <a:fillRect/>
          </a:stretch>
        </p:blipFill>
        <p:spPr bwMode="auto">
          <a:xfrm>
            <a:off x="533400" y="0"/>
            <a:ext cx="2819400" cy="537448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</p:pic>
      <p:pic>
        <p:nvPicPr>
          <p:cNvPr id="9" name="Picture 8" descr="Rplot.png"/>
          <p:cNvPicPr>
            <a:picLocks noChangeAspect="1"/>
          </p:cNvPicPr>
          <p:nvPr/>
        </p:nvPicPr>
        <p:blipFill>
          <a:blip r:embed="rId4"/>
          <a:srcRect l="1375" t="937" r="6006" b="63629"/>
          <a:stretch>
            <a:fillRect/>
          </a:stretch>
        </p:blipFill>
        <p:spPr>
          <a:xfrm rot="16200000">
            <a:off x="4258407" y="2294792"/>
            <a:ext cx="6799385" cy="2209800"/>
          </a:xfrm>
          <a:prstGeom prst="rect">
            <a:avLst/>
          </a:prstGeom>
        </p:spPr>
      </p:pic>
      <p:pic>
        <p:nvPicPr>
          <p:cNvPr id="8" name="Picture 7"/>
          <p:cNvPicPr/>
          <p:nvPr/>
        </p:nvPicPr>
        <p:blipFill>
          <a:blip r:embed="rId5">
            <a:extLst>
              <a:ext uri="{28A0092B-C50C-407E-A947-70E740481C1C}">
                <a14:useLocalDpi xmlns:lc="http://schemas.openxmlformats.org/drawingml/2006/lockedCanvas" xmlns:pic="http://schemas.openxmlformats.org/drawingml/2006/picture" xmlns:a14="http://schemas.microsoft.com/office/drawing/2010/main" xmlns:wps="http://schemas.microsoft.com/office/word/2010/wordprocessingShape" xmlns:wne="http://schemas.microsoft.com/office/word/2006/wordml" xmlns:wpi="http://schemas.microsoft.com/office/word/2010/wordprocessingInk" xmlns:wpg="http://schemas.microsoft.com/office/word/2010/wordprocessingGroup" xmlns:w14="http://schemas.microsoft.com/office/word/2010/wordml" xmlns:w="http://schemas.openxmlformats.org/wordprocessingml/2006/main" xmlns:w10="urn:schemas-microsoft-com:office:word" xmlns:wp="http://schemas.openxmlformats.org/drawingml/2006/wordprocessingDrawing" xmlns:wp14="http://schemas.microsoft.com/office/word/2010/wordprocessingDrawing" xmlns:v="urn:schemas-microsoft-com:vml" xmlns:m="http://schemas.openxmlformats.org/officeDocument/2006/math" xmlns:o="urn:schemas-microsoft-com:office:office" xmlns:mv="urn:schemas-microsoft-com:mac:vml" xmlns:mc="http://schemas.openxmlformats.org/markup-compatibility/2006" xmlns:mo="http://schemas.microsoft.com/office/mac/office/2008/main" xmlns:wpc="http://schemas.microsoft.com/office/word/2010/wordprocessingCanvas" xmlns="" val="0"/>
              </a:ext>
            </a:extLst>
          </a:blip>
          <a:srcRect l="4079" t="83865" r="57170" b="7621"/>
          <a:stretch>
            <a:fillRect/>
          </a:stretch>
        </p:blipFill>
        <p:spPr bwMode="auto">
          <a:xfrm>
            <a:off x="0" y="5029200"/>
            <a:ext cx="7391400" cy="182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57</a:t>
            </a:fld>
            <a:endParaRPr lang="en-US"/>
          </a:p>
        </p:txBody>
      </p:sp>
      <p:pic>
        <p:nvPicPr>
          <p:cNvPr id="8" name="Picture 7"/>
          <p:cNvPicPr/>
          <p:nvPr/>
        </p:nvPicPr>
        <p:blipFill>
          <a:blip r:embed="rId2">
            <a:extLst>
              <a:ext uri="{28A0092B-C50C-407E-A947-70E740481C1C}">
                <a14:useLocalDpi xmlns:lc="http://schemas.openxmlformats.org/drawingml/2006/lockedCanvas" xmlns:pic="http://schemas.openxmlformats.org/drawingml/2006/picture" xmlns:a14="http://schemas.microsoft.com/office/drawing/2010/main" xmlns:wps="http://schemas.microsoft.com/office/word/2010/wordprocessingShape" xmlns:wne="http://schemas.microsoft.com/office/word/2006/wordml" xmlns:wpi="http://schemas.microsoft.com/office/word/2010/wordprocessingInk" xmlns:wpg="http://schemas.microsoft.com/office/word/2010/wordprocessingGroup" xmlns:w14="http://schemas.microsoft.com/office/word/2010/wordml" xmlns:w="http://schemas.openxmlformats.org/wordprocessingml/2006/main" xmlns:w10="urn:schemas-microsoft-com:office:word" xmlns:wp="http://schemas.openxmlformats.org/drawingml/2006/wordprocessingDrawing" xmlns:wp14="http://schemas.microsoft.com/office/word/2010/wordprocessingDrawing" xmlns:v="urn:schemas-microsoft-com:vml" xmlns:m="http://schemas.openxmlformats.org/officeDocument/2006/math" xmlns:o="urn:schemas-microsoft-com:office:office" xmlns:mv="urn:schemas-microsoft-com:mac:vml" xmlns:mc="http://schemas.openxmlformats.org/markup-compatibility/2006" xmlns:mo="http://schemas.microsoft.com/office/mac/office/2008/main" xmlns:wpc="http://schemas.microsoft.com/office/word/2010/wordprocessingCanvas" xmlns="" val="0"/>
              </a:ext>
            </a:extLst>
          </a:blip>
          <a:srcRect t="83072" r="63656" b="8464"/>
          <a:stretch>
            <a:fillRect/>
          </a:stretch>
        </p:blipFill>
        <p:spPr bwMode="auto">
          <a:xfrm>
            <a:off x="381000" y="6019800"/>
            <a:ext cx="8763000" cy="8382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" name="Group 8"/>
          <p:cNvGrpSpPr/>
          <p:nvPr/>
        </p:nvGrpSpPr>
        <p:grpSpPr>
          <a:xfrm>
            <a:off x="1676400" y="457200"/>
            <a:ext cx="6188649" cy="4953000"/>
            <a:chOff x="1676400" y="457200"/>
            <a:chExt cx="6188649" cy="4953000"/>
          </a:xfrm>
        </p:grpSpPr>
        <p:pic>
          <p:nvPicPr>
            <p:cNvPr id="2050" name="Picture 2" descr="E:\RplotOuterM.png"/>
            <p:cNvPicPr>
              <a:picLocks noChangeAspect="1" noChangeArrowheads="1"/>
            </p:cNvPicPr>
            <p:nvPr/>
          </p:nvPicPr>
          <p:blipFill>
            <a:blip r:embed="rId3"/>
            <a:srcRect l="15051" t="23169" r="60637" b="18228"/>
            <a:stretch>
              <a:fillRect/>
            </a:stretch>
          </p:blipFill>
          <p:spPr bwMode="auto">
            <a:xfrm>
              <a:off x="5473148" y="762000"/>
              <a:ext cx="2391901" cy="4648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51" name="Picture 3" descr="E:\Rplot02Inner M.png"/>
            <p:cNvPicPr>
              <a:picLocks noChangeAspect="1" noChangeArrowheads="1"/>
            </p:cNvPicPr>
            <p:nvPr/>
          </p:nvPicPr>
          <p:blipFill>
            <a:blip r:embed="rId4"/>
            <a:srcRect l="15050" t="21380" r="61795" b="16878"/>
            <a:stretch>
              <a:fillRect/>
            </a:stretch>
          </p:blipFill>
          <p:spPr bwMode="auto">
            <a:xfrm>
              <a:off x="3501888" y="685800"/>
              <a:ext cx="2136912" cy="4648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" name="Picture 2"/>
            <p:cNvPicPr>
              <a:picLocks noChangeAspect="1" noChangeArrowheads="1"/>
            </p:cNvPicPr>
            <p:nvPr/>
          </p:nvPicPr>
          <p:blipFill>
            <a:blip r:embed="rId5"/>
            <a:srcRect l="1757" t="4167" r="9810" b="64583"/>
            <a:stretch>
              <a:fillRect/>
            </a:stretch>
          </p:blipFill>
          <p:spPr bwMode="auto">
            <a:xfrm rot="16200000">
              <a:off x="221148" y="1912452"/>
              <a:ext cx="4891703" cy="19811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5240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CCL results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58</a:t>
            </a:fld>
            <a:endParaRPr lang="en-US"/>
          </a:p>
        </p:txBody>
      </p:sp>
      <p:grpSp>
        <p:nvGrpSpPr>
          <p:cNvPr id="5" name="Group 8"/>
          <p:cNvGrpSpPr/>
          <p:nvPr/>
        </p:nvGrpSpPr>
        <p:grpSpPr>
          <a:xfrm>
            <a:off x="1676400" y="762000"/>
            <a:ext cx="6188649" cy="4953000"/>
            <a:chOff x="1676400" y="457200"/>
            <a:chExt cx="6188649" cy="4953000"/>
          </a:xfrm>
        </p:grpSpPr>
        <p:pic>
          <p:nvPicPr>
            <p:cNvPr id="2050" name="Picture 2" descr="E:\RplotOuterM.png"/>
            <p:cNvPicPr>
              <a:picLocks noChangeAspect="1" noChangeArrowheads="1"/>
            </p:cNvPicPr>
            <p:nvPr/>
          </p:nvPicPr>
          <p:blipFill>
            <a:blip r:embed="rId3"/>
            <a:srcRect l="15051" t="23169" r="60637" b="18228"/>
            <a:stretch>
              <a:fillRect/>
            </a:stretch>
          </p:blipFill>
          <p:spPr bwMode="auto">
            <a:xfrm>
              <a:off x="5473148" y="762000"/>
              <a:ext cx="2391901" cy="4648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51" name="Picture 3" descr="E:\Rplot02Inner M.png"/>
            <p:cNvPicPr>
              <a:picLocks noChangeAspect="1" noChangeArrowheads="1"/>
            </p:cNvPicPr>
            <p:nvPr/>
          </p:nvPicPr>
          <p:blipFill>
            <a:blip r:embed="rId4"/>
            <a:srcRect l="15050" t="21380" r="61795" b="16878"/>
            <a:stretch>
              <a:fillRect/>
            </a:stretch>
          </p:blipFill>
          <p:spPr bwMode="auto">
            <a:xfrm>
              <a:off x="3501888" y="685800"/>
              <a:ext cx="2136912" cy="4648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" name="Picture 2"/>
            <p:cNvPicPr>
              <a:picLocks noChangeAspect="1" noChangeArrowheads="1"/>
            </p:cNvPicPr>
            <p:nvPr/>
          </p:nvPicPr>
          <p:blipFill>
            <a:blip r:embed="rId5"/>
            <a:srcRect l="1757" t="4167" r="9810" b="64583"/>
            <a:stretch>
              <a:fillRect/>
            </a:stretch>
          </p:blipFill>
          <p:spPr bwMode="auto">
            <a:xfrm rot="16200000">
              <a:off x="221148" y="1912452"/>
              <a:ext cx="4891703" cy="19811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9" name="Rectangle 8"/>
          <p:cNvSpPr/>
          <p:nvPr/>
        </p:nvSpPr>
        <p:spPr>
          <a:xfrm>
            <a:off x="6096000" y="1295400"/>
            <a:ext cx="838200" cy="1295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914400" y="5638800"/>
            <a:ext cx="17843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  CCL   Average 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WT           Mutant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3.95          5.84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181600" y="5726668"/>
            <a:ext cx="151984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    Manual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WT      Mutant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1-2          5.84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CCL</a:t>
            </a:r>
            <a:endParaRPr lang="en-US" dirty="0">
              <a:solidFill>
                <a:schemeClr val="bg1"/>
              </a:solidFill>
            </a:endParaRP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</p:nvPr>
        </p:nvGraphicFramePr>
        <p:xfrm>
          <a:off x="457200" y="1600200"/>
          <a:ext cx="8229600" cy="445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Mean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Variance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WT1_150</a:t>
                      </a:r>
                      <a:r>
                        <a:rPr lang="en-US" baseline="0" dirty="0" smtClean="0"/>
                        <a:t> S1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3.95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4.61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4.03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3.52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3.35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2.05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WT2_150 S1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7.84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21.52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4.69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5.60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9.67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48.74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Mutant1_150</a:t>
                      </a:r>
                      <a:r>
                        <a:rPr lang="en-US" baseline="0" dirty="0" smtClean="0"/>
                        <a:t> S1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5.84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3.73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3.46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1.35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Mutant2_150 S1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11.71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60.7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11.67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58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9.014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50.84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59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Background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990600"/>
            <a:ext cx="8153400" cy="6019800"/>
          </a:xfrm>
        </p:spPr>
        <p:txBody>
          <a:bodyPr>
            <a:normAutofit fontScale="85000" lnSpcReduction="20000"/>
          </a:bodyPr>
          <a:lstStyle/>
          <a:p>
            <a:endParaRPr lang="en-US" sz="3900" dirty="0" smtClean="0">
              <a:solidFill>
                <a:schemeClr val="bg1"/>
              </a:solidFill>
            </a:endParaRPr>
          </a:p>
          <a:p>
            <a:r>
              <a:rPr lang="en-US" sz="3900" dirty="0" smtClean="0">
                <a:solidFill>
                  <a:schemeClr val="bg1"/>
                </a:solidFill>
              </a:rPr>
              <a:t>Essential for proper immune system function  </a:t>
            </a:r>
          </a:p>
          <a:p>
            <a:pPr lvl="1"/>
            <a:r>
              <a:rPr lang="en-US" sz="3500" dirty="0" smtClean="0">
                <a:solidFill>
                  <a:schemeClr val="bg1"/>
                </a:solidFill>
              </a:rPr>
              <a:t>Programs T cells </a:t>
            </a:r>
          </a:p>
          <a:p>
            <a:pPr lvl="1"/>
            <a:endParaRPr lang="en-US" sz="3900" dirty="0" smtClean="0">
              <a:solidFill>
                <a:schemeClr val="bg1"/>
              </a:solidFill>
            </a:endParaRPr>
          </a:p>
          <a:p>
            <a:pPr marL="393700" lvl="1" indent="-393700">
              <a:buFont typeface="Arial" pitchFamily="34" charset="0"/>
              <a:buChar char="•"/>
            </a:pPr>
            <a:r>
              <a:rPr lang="en-US" sz="3900" dirty="0" smtClean="0">
                <a:solidFill>
                  <a:schemeClr val="bg1"/>
                </a:solidFill>
              </a:rPr>
              <a:t>Loss of functional </a:t>
            </a:r>
            <a:r>
              <a:rPr lang="en-US" sz="3900" dirty="0" err="1" smtClean="0">
                <a:solidFill>
                  <a:schemeClr val="bg1"/>
                </a:solidFill>
              </a:rPr>
              <a:t>thymic</a:t>
            </a:r>
            <a:r>
              <a:rPr lang="en-US" sz="3900" dirty="0" smtClean="0">
                <a:solidFill>
                  <a:schemeClr val="bg1"/>
                </a:solidFill>
              </a:rPr>
              <a:t> activity = reduced functional T cell output</a:t>
            </a:r>
          </a:p>
          <a:p>
            <a:pPr lvl="1"/>
            <a:r>
              <a:rPr lang="en-US" sz="3900" dirty="0" smtClean="0">
                <a:solidFill>
                  <a:schemeClr val="bg1"/>
                </a:solidFill>
              </a:rPr>
              <a:t>Susceptibility to diseases</a:t>
            </a:r>
          </a:p>
          <a:p>
            <a:pPr lvl="1"/>
            <a:r>
              <a:rPr lang="en-US" sz="3900" dirty="0" smtClean="0">
                <a:solidFill>
                  <a:schemeClr val="bg1"/>
                </a:solidFill>
              </a:rPr>
              <a:t>Autoimmunity</a:t>
            </a:r>
          </a:p>
          <a:p>
            <a:pPr lvl="1"/>
            <a:endParaRPr lang="en-US" sz="3900" dirty="0" smtClean="0">
              <a:solidFill>
                <a:schemeClr val="bg1"/>
              </a:solidFill>
            </a:endParaRPr>
          </a:p>
          <a:p>
            <a:pPr lvl="1">
              <a:buNone/>
            </a:pPr>
            <a:endParaRPr lang="en-US" sz="3900" dirty="0" smtClean="0">
              <a:solidFill>
                <a:schemeClr val="bg1"/>
              </a:solidFill>
            </a:endParaRPr>
          </a:p>
          <a:p>
            <a:pPr lvl="1">
              <a:buNone/>
            </a:pPr>
            <a:r>
              <a:rPr lang="en-US" dirty="0" smtClean="0">
                <a:solidFill>
                  <a:schemeClr val="bg1"/>
                </a:solidFill>
              </a:rPr>
              <a:t>	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43000" y="228600"/>
            <a:ext cx="6858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schemeClr val="bg1"/>
                </a:solidFill>
              </a:rPr>
              <a:t>Why is the thymus important?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53250" name="Picture 2" descr="Biking in Style Ponderings &amp; Miscellany 5 Comments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5495248"/>
            <a:ext cx="1676400" cy="1362752"/>
          </a:xfrm>
          <a:prstGeom prst="rect">
            <a:avLst/>
          </a:prstGeom>
          <a:noFill/>
        </p:spPr>
      </p:pic>
      <p:pic>
        <p:nvPicPr>
          <p:cNvPr id="7" name="Picture 4" descr="http://ts3.mm.bing.net/th?id=HN.608007257141284170&amp;pid=15.1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400800" y="3807559"/>
            <a:ext cx="2743200" cy="305044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85800"/>
          </a:xfrm>
        </p:spPr>
        <p:txBody>
          <a:bodyPr>
            <a:normAutofit fontScale="90000"/>
          </a:bodyPr>
          <a:lstStyle/>
          <a:p>
            <a:r>
              <a:rPr lang="en-US" sz="3000" dirty="0" smtClean="0">
                <a:solidFill>
                  <a:schemeClr val="bg1"/>
                </a:solidFill>
              </a:rPr>
              <a:t>Thymus Cell Types and Migratory Pathway of T cells</a:t>
            </a:r>
            <a:br>
              <a:rPr lang="en-US" sz="3000" dirty="0" smtClean="0">
                <a:solidFill>
                  <a:schemeClr val="bg1"/>
                </a:solidFill>
              </a:rPr>
            </a:br>
            <a:r>
              <a:rPr lang="en-US" sz="3000" dirty="0" smtClean="0">
                <a:solidFill>
                  <a:schemeClr val="bg1"/>
                </a:solidFill>
              </a:rPr>
              <a:t>(Adult WT Thymus)</a:t>
            </a:r>
            <a:endParaRPr lang="en-US" sz="300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71682" name="Picture 2" descr="http://dev.biologists.org/content/138/18/3865/F1.large.jpg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 t="24574" b="26277"/>
          <a:stretch>
            <a:fillRect/>
          </a:stretch>
        </p:blipFill>
        <p:spPr bwMode="auto">
          <a:xfrm>
            <a:off x="2667000" y="1138178"/>
            <a:ext cx="6400800" cy="5719822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6" name="U-Turn Arrow 5"/>
          <p:cNvSpPr/>
          <p:nvPr/>
        </p:nvSpPr>
        <p:spPr>
          <a:xfrm flipH="1">
            <a:off x="3962400" y="1295400"/>
            <a:ext cx="3581400" cy="2667000"/>
          </a:xfrm>
          <a:prstGeom prst="uturnArrow">
            <a:avLst>
              <a:gd name="adj1" fmla="val 7690"/>
              <a:gd name="adj2" fmla="val 25000"/>
              <a:gd name="adj3" fmla="val 20274"/>
              <a:gd name="adj4" fmla="val 74608"/>
              <a:gd name="adj5" fmla="val 100000"/>
            </a:avLst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/>
          <a:srcRect l="52772" t="23958" r="15870" b="42708"/>
          <a:stretch>
            <a:fillRect/>
          </a:stretch>
        </p:blipFill>
        <p:spPr bwMode="auto">
          <a:xfrm>
            <a:off x="0" y="2819400"/>
            <a:ext cx="2440781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Frame 8"/>
          <p:cNvSpPr/>
          <p:nvPr/>
        </p:nvSpPr>
        <p:spPr>
          <a:xfrm>
            <a:off x="1066800" y="2819400"/>
            <a:ext cx="609600" cy="609600"/>
          </a:xfrm>
          <a:prstGeom prst="fram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0" name="Straight Connector 9"/>
          <p:cNvCxnSpPr/>
          <p:nvPr/>
        </p:nvCxnSpPr>
        <p:spPr>
          <a:xfrm rot="5400000" flipH="1" flipV="1">
            <a:off x="1333500" y="1485900"/>
            <a:ext cx="1676400" cy="9906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rot="16200000" flipH="1">
            <a:off x="419100" y="4610100"/>
            <a:ext cx="3505200" cy="9906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</a:rPr>
              <a:t>Overview of Methods-Identifying and analyzing cell types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9" name="Content Placeholder 3" descr="Figure examples.jpg"/>
          <p:cNvPicPr>
            <a:picLocks noGrp="1"/>
          </p:cNvPicPr>
          <p:nvPr>
            <p:ph sz="half" idx="2"/>
          </p:nvPr>
        </p:nvPicPr>
        <p:blipFill>
          <a:blip r:embed="rId3" cstate="print"/>
          <a:srcRect t="13636" r="76744" b="13636"/>
          <a:stretch>
            <a:fillRect/>
          </a:stretch>
        </p:blipFill>
        <p:spPr>
          <a:xfrm>
            <a:off x="0" y="1905000"/>
            <a:ext cx="1524000" cy="36576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8" name="Picture 2" descr="E:\P63_3.png"/>
          <p:cNvPicPr>
            <a:picLocks noGrp="1" noChangeAspect="1" noChangeArrowheads="1"/>
          </p:cNvPicPr>
          <p:nvPr>
            <p:ph idx="1"/>
          </p:nvPr>
        </p:nvPicPr>
        <p:blipFill>
          <a:blip r:embed="rId4" cstate="print"/>
          <a:srcRect l="15741" t="8300" r="56212" b="6629"/>
          <a:stretch>
            <a:fillRect/>
          </a:stretch>
        </p:blipFill>
        <p:spPr bwMode="auto">
          <a:xfrm>
            <a:off x="5195771" y="2286000"/>
            <a:ext cx="2195629" cy="2971800"/>
          </a:xfrm>
          <a:prstGeom prst="rect">
            <a:avLst/>
          </a:prstGeom>
          <a:noFill/>
        </p:spPr>
      </p:pic>
      <p:sp>
        <p:nvSpPr>
          <p:cNvPr id="10" name="TextBox 9"/>
          <p:cNvSpPr txBox="1"/>
          <p:nvPr/>
        </p:nvSpPr>
        <p:spPr>
          <a:xfrm>
            <a:off x="457200" y="990600"/>
            <a:ext cx="8172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Step 1                             Step 2                              Step 3                                              Step 4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0" y="1219200"/>
            <a:ext cx="21376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Cut sections  and 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stain with antibodies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286000" y="1219200"/>
            <a:ext cx="17323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Take pictures 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with microscope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962400" y="1219200"/>
            <a:ext cx="35240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Recreate section and perform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 cell counts in </a:t>
            </a:r>
            <a:r>
              <a:rPr lang="en-US" dirty="0" err="1" smtClean="0">
                <a:solidFill>
                  <a:schemeClr val="bg1"/>
                </a:solidFill>
              </a:rPr>
              <a:t>CellProfiler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478544" y="1219200"/>
            <a:ext cx="16654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Perform spatial 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analysis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4724400" y="3733800"/>
            <a:ext cx="381000" cy="1588"/>
          </a:xfrm>
          <a:prstGeom prst="straightConnector1">
            <a:avLst/>
          </a:prstGeom>
          <a:ln w="53975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5" cstate="print"/>
          <a:srcRect l="7520" t="5699" r="82879" b="8829"/>
          <a:stretch>
            <a:fillRect/>
          </a:stretch>
        </p:blipFill>
        <p:spPr>
          <a:xfrm>
            <a:off x="3647303" y="2133600"/>
            <a:ext cx="1077097" cy="4264064"/>
          </a:xfrm>
          <a:prstGeom prst="rect">
            <a:avLst/>
          </a:prstGeom>
        </p:spPr>
      </p:pic>
      <p:cxnSp>
        <p:nvCxnSpPr>
          <p:cNvPr id="17" name="Straight Arrow Connector 16"/>
          <p:cNvCxnSpPr/>
          <p:nvPr/>
        </p:nvCxnSpPr>
        <p:spPr>
          <a:xfrm>
            <a:off x="3276600" y="3657600"/>
            <a:ext cx="381000" cy="1588"/>
          </a:xfrm>
          <a:prstGeom prst="straightConnector1">
            <a:avLst/>
          </a:prstGeom>
          <a:ln w="53975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Content Placeholder 6" descr="RplotFrozenThymus2_K3_250_all.png"/>
          <p:cNvPicPr>
            <a:picLocks noChangeAspect="1"/>
          </p:cNvPicPr>
          <p:nvPr/>
        </p:nvPicPr>
        <p:blipFill>
          <a:blip r:embed="rId6"/>
          <a:srcRect r="3924" b="78147"/>
          <a:stretch>
            <a:fillRect/>
          </a:stretch>
        </p:blipFill>
        <p:spPr>
          <a:xfrm rot="5400000">
            <a:off x="6021129" y="3732471"/>
            <a:ext cx="4515525" cy="860583"/>
          </a:xfrm>
          <a:prstGeom prst="rect">
            <a:avLst/>
          </a:prstGeom>
        </p:spPr>
      </p:pic>
      <p:pic>
        <p:nvPicPr>
          <p:cNvPr id="18" name="Content Placeholder 4"/>
          <p:cNvPicPr>
            <a:picLocks/>
          </p:cNvPicPr>
          <p:nvPr/>
        </p:nvPicPr>
        <p:blipFill>
          <a:blip r:embed="rId7"/>
          <a:srcRect l="46061" t="22432" r="37840" b="57155"/>
          <a:stretch>
            <a:fillRect/>
          </a:stretch>
        </p:blipFill>
        <p:spPr>
          <a:xfrm>
            <a:off x="1676400" y="3429000"/>
            <a:ext cx="1600200" cy="1371600"/>
          </a:xfrm>
          <a:prstGeom prst="rect">
            <a:avLst/>
          </a:prstGeom>
          <a:ln>
            <a:solidFill>
              <a:schemeClr val="bg1"/>
            </a:solidFill>
          </a:ln>
        </p:spPr>
      </p:pic>
      <p:cxnSp>
        <p:nvCxnSpPr>
          <p:cNvPr id="20" name="Straight Arrow Connector 19"/>
          <p:cNvCxnSpPr/>
          <p:nvPr/>
        </p:nvCxnSpPr>
        <p:spPr>
          <a:xfrm>
            <a:off x="7391400" y="3733800"/>
            <a:ext cx="381000" cy="1588"/>
          </a:xfrm>
          <a:prstGeom prst="straightConnector1">
            <a:avLst/>
          </a:prstGeom>
          <a:ln w="53975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Content Placeholder 6"/>
          <p:cNvPicPr>
            <a:picLocks/>
          </p:cNvPicPr>
          <p:nvPr/>
        </p:nvPicPr>
        <p:blipFill rotWithShape="1">
          <a:blip r:embed="rId8"/>
          <a:srcRect l="29115" t="20890" r="57267" b="56744"/>
          <a:stretch/>
        </p:blipFill>
        <p:spPr>
          <a:xfrm rot="10800000">
            <a:off x="1676400" y="2179971"/>
            <a:ext cx="1600200" cy="1325228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22" name="Content Placeholder 6"/>
          <p:cNvPicPr>
            <a:picLocks/>
          </p:cNvPicPr>
          <p:nvPr/>
        </p:nvPicPr>
        <p:blipFill rotWithShape="1">
          <a:blip r:embed="rId8"/>
          <a:srcRect l="48047" t="43256" r="35251" b="34686"/>
          <a:stretch/>
        </p:blipFill>
        <p:spPr>
          <a:xfrm rot="10800000">
            <a:off x="1676400" y="4800600"/>
            <a:ext cx="1600200" cy="1371600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dirty="0" smtClean="0">
                <a:solidFill>
                  <a:schemeClr val="bg1"/>
                </a:solidFill>
              </a:rPr>
              <a:t>Cell markers included in analysis</a:t>
            </a:r>
            <a:endParaRPr lang="en-US" sz="300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5" name="Picture 2" descr="http://dev.biologists.org/content/138/18/3865/F1.large.jpg"/>
          <p:cNvPicPr>
            <a:picLocks noChangeAspect="1" noChangeArrowheads="1"/>
          </p:cNvPicPr>
          <p:nvPr/>
        </p:nvPicPr>
        <p:blipFill>
          <a:blip r:embed="rId3"/>
          <a:srcRect l="5556" t="24574" r="3704" b="26277"/>
          <a:stretch>
            <a:fillRect/>
          </a:stretch>
        </p:blipFill>
        <p:spPr bwMode="auto">
          <a:xfrm>
            <a:off x="5334000" y="1961771"/>
            <a:ext cx="3733800" cy="3677029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/>
          <a:srcRect l="1977" t="23958" r="59956" b="28125"/>
          <a:stretch>
            <a:fillRect/>
          </a:stretch>
        </p:blipFill>
        <p:spPr bwMode="auto">
          <a:xfrm>
            <a:off x="76200" y="1600200"/>
            <a:ext cx="5257800" cy="42246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75171</TotalTime>
  <Words>4642</Words>
  <Application>Microsoft Office PowerPoint</Application>
  <PresentationFormat>On-screen Show (4:3)</PresentationFormat>
  <Paragraphs>1005</Paragraphs>
  <Slides>59</Slides>
  <Notes>50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0" baseType="lpstr">
      <vt:lpstr>Office Theme</vt:lpstr>
      <vt:lpstr>K14-Blue  Claudin5-Green PDGFRb-Red  Foxp3-Purple  20x Lab Microscope Frozen Antibody Set 1</vt:lpstr>
      <vt:lpstr>Organization of Organs</vt:lpstr>
      <vt:lpstr>Cell Types in the Thymus</vt:lpstr>
      <vt:lpstr>How can we quantitatively evaluate organization of cell types in organs?</vt:lpstr>
      <vt:lpstr>Slide 5</vt:lpstr>
      <vt:lpstr>Background</vt:lpstr>
      <vt:lpstr>Thymus Cell Types and Migratory Pathway of T cells (Adult WT Thymus)</vt:lpstr>
      <vt:lpstr>Slide 8</vt:lpstr>
      <vt:lpstr>Cell markers included in analysis</vt:lpstr>
      <vt:lpstr>Slide 10</vt:lpstr>
      <vt:lpstr>K means Clustering</vt:lpstr>
      <vt:lpstr>K means clustering</vt:lpstr>
      <vt:lpstr>                               Clustering Results                                     K=4                   K=5                   K=10</vt:lpstr>
      <vt:lpstr>How is clustering being done?</vt:lpstr>
      <vt:lpstr>Comparing Clusters  </vt:lpstr>
      <vt:lpstr>Remove cell types-K14</vt:lpstr>
      <vt:lpstr>Slide 17</vt:lpstr>
      <vt:lpstr>Bray Curtis Dendrogram</vt:lpstr>
      <vt:lpstr>Slide 19</vt:lpstr>
      <vt:lpstr>Removal of a “Species”</vt:lpstr>
      <vt:lpstr>Slide 21</vt:lpstr>
      <vt:lpstr>Slide 22</vt:lpstr>
      <vt:lpstr>Slide 23</vt:lpstr>
      <vt:lpstr>Slide 24</vt:lpstr>
      <vt:lpstr>Slide 25</vt:lpstr>
      <vt:lpstr>Connected Component Labeling (CCL)</vt:lpstr>
      <vt:lpstr>Slide 27</vt:lpstr>
      <vt:lpstr>Connected Component Labeling-Mutant1</vt:lpstr>
      <vt:lpstr>Connected Component Labeling Results</vt:lpstr>
      <vt:lpstr>Conclusions </vt:lpstr>
      <vt:lpstr>Future Directions</vt:lpstr>
      <vt:lpstr>Acknowledgements</vt:lpstr>
      <vt:lpstr>Slide 33</vt:lpstr>
      <vt:lpstr>Mutant-Aire knockout</vt:lpstr>
      <vt:lpstr>Aire Mutant</vt:lpstr>
      <vt:lpstr>Slide 36</vt:lpstr>
      <vt:lpstr>Virtual Sections</vt:lpstr>
      <vt:lpstr>Combinations of Antibodies Finalized List-Frozen and Paraffin 7 cell types</vt:lpstr>
      <vt:lpstr>Combinations of Antibodies Finalized List-Frozen  11 cell types</vt:lpstr>
      <vt:lpstr>Size conversion (from pixels to mm)</vt:lpstr>
      <vt:lpstr>R</vt:lpstr>
      <vt:lpstr>Output from 2D histogram</vt:lpstr>
      <vt:lpstr>Standard Real Measurement of bin sizes</vt:lpstr>
      <vt:lpstr>Different bin sizes (K=4) </vt:lpstr>
      <vt:lpstr>Rarefaction Curve</vt:lpstr>
      <vt:lpstr>Community Matrix</vt:lpstr>
      <vt:lpstr>Slide 47</vt:lpstr>
      <vt:lpstr>How is clustering being done?</vt:lpstr>
      <vt:lpstr>Slide 49</vt:lpstr>
      <vt:lpstr>Bray Curtis</vt:lpstr>
      <vt:lpstr>Bray Curtis Dendrogram</vt:lpstr>
      <vt:lpstr>Slide 52</vt:lpstr>
      <vt:lpstr>Slide 53</vt:lpstr>
      <vt:lpstr>Connected Component Labeling-Mutant1</vt:lpstr>
      <vt:lpstr>Connected Component Labeling-WT1</vt:lpstr>
      <vt:lpstr>Slide 56</vt:lpstr>
      <vt:lpstr>Slide 57</vt:lpstr>
      <vt:lpstr>CCL results</vt:lpstr>
      <vt:lpstr>CCL</vt:lpstr>
    </vt:vector>
  </TitlesOfParts>
  <Company>Toshiba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Rotation Overview</dc:title>
  <dc:creator>Mary</dc:creator>
  <cp:lastModifiedBy>Mary</cp:lastModifiedBy>
  <cp:revision>1527</cp:revision>
  <dcterms:created xsi:type="dcterms:W3CDTF">2012-10-25T15:49:04Z</dcterms:created>
  <dcterms:modified xsi:type="dcterms:W3CDTF">2015-03-12T00:54:23Z</dcterms:modified>
</cp:coreProperties>
</file>